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-180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25.04.2024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25.04.2024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25.04.2024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25.04.2024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25.04.2024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25.04.2024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25.04.2024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>
                <a:latin typeface="Times New Roman"/>
                <a:ea typeface="Calibri"/>
                <a:cs typeface="Times New Roman"/>
              </a:rPr>
              <a:t>ПОЛОЖЕНИЕ</a:t>
            </a:r>
            <a:r>
              <a:rPr lang="ru-RU" sz="4000" dirty="0">
                <a:ea typeface="Calibri"/>
                <a:cs typeface="Times New Roman"/>
              </a:rPr>
              <a:t/>
            </a:r>
            <a:br>
              <a:rPr lang="ru-RU" sz="4000" dirty="0">
                <a:ea typeface="Calibri"/>
                <a:cs typeface="Times New Roman"/>
              </a:rPr>
            </a:br>
            <a:r>
              <a:rPr lang="ru-RU" b="1" dirty="0">
                <a:latin typeface="Times New Roman"/>
                <a:ea typeface="Calibri"/>
                <a:cs typeface="Times New Roman"/>
              </a:rPr>
              <a:t>о формировании 10-ых профильных классов</a:t>
            </a:r>
            <a:r>
              <a:rPr lang="ru-RU" sz="4000" dirty="0">
                <a:ea typeface="Calibri"/>
                <a:cs typeface="Times New Roman"/>
              </a:rPr>
              <a:t/>
            </a:r>
            <a:br>
              <a:rPr lang="ru-RU" sz="4000" dirty="0">
                <a:ea typeface="Calibri"/>
                <a:cs typeface="Times New Roman"/>
              </a:rPr>
            </a:br>
            <a:r>
              <a:rPr lang="ru-RU" b="1" dirty="0">
                <a:latin typeface="Times New Roman"/>
                <a:ea typeface="Calibri"/>
                <a:cs typeface="Times New Roman"/>
              </a:rPr>
              <a:t>МАОУ «Лицей № 15 им. Н.Н. Макаренко».</a:t>
            </a:r>
            <a:r>
              <a:rPr lang="ru-RU" sz="4000" dirty="0">
                <a:ea typeface="Calibri"/>
                <a:cs typeface="Times New Roman"/>
              </a:rPr>
              <a:t/>
            </a:r>
            <a:br>
              <a:rPr lang="ru-RU" sz="4000" dirty="0">
                <a:ea typeface="Calibri"/>
                <a:cs typeface="Times New Roman"/>
              </a:rPr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895803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980728"/>
            <a:ext cx="8363272" cy="5145435"/>
          </a:xfrm>
        </p:spPr>
        <p:txBody>
          <a:bodyPr>
            <a:normAutofit fontScale="92500"/>
          </a:bodyPr>
          <a:lstStyle/>
          <a:p>
            <a:pPr indent="457200" algn="just">
              <a:spcAft>
                <a:spcPts val="0"/>
              </a:spcAft>
            </a:pPr>
            <a:r>
              <a:rPr lang="ru-RU" dirty="0">
                <a:latin typeface="Times New Roman"/>
                <a:ea typeface="Times New Roman"/>
              </a:rPr>
              <a:t>Положение регламентирует порядок формирования профильных классов в рамках осуществления образовательной деятельности по образовательной программе среднего общего образования при дифференциации содержания с учетом образовательных потребностей и интересов обучающихся, обеспечивающих углубленное изучение отдельных учебных предметов, предметных областей соответствующей образовательной программы (профильное обучение).</a:t>
            </a:r>
            <a:endParaRPr lang="ru-RU" sz="2000" dirty="0">
              <a:latin typeface="Arial"/>
              <a:ea typeface="Times New Roman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678901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836712"/>
            <a:ext cx="8435280" cy="5289451"/>
          </a:xfrm>
        </p:spPr>
        <p:txBody>
          <a:bodyPr/>
          <a:lstStyle/>
          <a:p>
            <a:pPr algn="just">
              <a:spcAft>
                <a:spcPts val="0"/>
              </a:spcAft>
            </a:pPr>
            <a:r>
              <a:rPr lang="ru-RU" dirty="0">
                <a:latin typeface="Times New Roman"/>
                <a:ea typeface="Calibri"/>
              </a:rPr>
              <a:t>Профильное обучение в лицее ведется по следующим направлениям:</a:t>
            </a:r>
            <a:endParaRPr lang="ru-RU" sz="2800" dirty="0">
              <a:latin typeface="Times New Roman"/>
              <a:ea typeface="Calibri"/>
            </a:endParaRPr>
          </a:p>
          <a:p>
            <a:pPr algn="just">
              <a:spcAft>
                <a:spcPts val="0"/>
              </a:spcAft>
            </a:pPr>
            <a:r>
              <a:rPr lang="ru-RU" dirty="0">
                <a:latin typeface="Times New Roman"/>
                <a:ea typeface="Calibri"/>
              </a:rPr>
              <a:t>­- гуманитарному.</a:t>
            </a:r>
            <a:endParaRPr lang="ru-RU" sz="2800" dirty="0">
              <a:latin typeface="Times New Roman"/>
              <a:ea typeface="Calibri"/>
            </a:endParaRPr>
          </a:p>
          <a:p>
            <a:pPr algn="just">
              <a:spcAft>
                <a:spcPts val="0"/>
              </a:spcAft>
            </a:pPr>
            <a:r>
              <a:rPr lang="ru-RU" dirty="0">
                <a:latin typeface="Times New Roman"/>
                <a:ea typeface="Calibri"/>
              </a:rPr>
              <a:t>- социально-экономическому.</a:t>
            </a:r>
            <a:endParaRPr lang="ru-RU" sz="2800" dirty="0">
              <a:latin typeface="Times New Roman"/>
              <a:ea typeface="Calibri"/>
            </a:endParaRPr>
          </a:p>
          <a:p>
            <a:pPr algn="just">
              <a:spcAft>
                <a:spcPts val="0"/>
              </a:spcAft>
            </a:pPr>
            <a:r>
              <a:rPr lang="ru-RU" dirty="0">
                <a:latin typeface="Times New Roman"/>
                <a:ea typeface="Calibri"/>
              </a:rPr>
              <a:t>- естественнонаучному.</a:t>
            </a:r>
            <a:endParaRPr lang="ru-RU" sz="2800" dirty="0">
              <a:latin typeface="Times New Roman"/>
              <a:ea typeface="Calibri"/>
            </a:endParaRPr>
          </a:p>
          <a:p>
            <a:pPr algn="just">
              <a:spcAft>
                <a:spcPts val="0"/>
              </a:spcAft>
            </a:pPr>
            <a:r>
              <a:rPr lang="ru-RU" dirty="0">
                <a:latin typeface="Times New Roman"/>
                <a:ea typeface="Calibri"/>
              </a:rPr>
              <a:t>- технологическому.</a:t>
            </a:r>
            <a:endParaRPr lang="ru-RU" sz="2800" dirty="0">
              <a:latin typeface="Times New Roman"/>
              <a:ea typeface="Calibri"/>
            </a:endParaRPr>
          </a:p>
          <a:p>
            <a:pPr algn="just">
              <a:spcAft>
                <a:spcPts val="0"/>
              </a:spcAft>
            </a:pPr>
            <a:r>
              <a:rPr lang="ru-RU" dirty="0">
                <a:latin typeface="Times New Roman"/>
                <a:ea typeface="Calibri"/>
              </a:rPr>
              <a:t>- универсальному.</a:t>
            </a:r>
            <a:endParaRPr lang="ru-RU" sz="2800" dirty="0">
              <a:latin typeface="Times New Roman"/>
              <a:ea typeface="Calibri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663250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620688"/>
            <a:ext cx="8435280" cy="5505475"/>
          </a:xfrm>
        </p:spPr>
        <p:txBody>
          <a:bodyPr>
            <a:normAutofit fontScale="92500" lnSpcReduction="10000"/>
          </a:bodyPr>
          <a:lstStyle/>
          <a:p>
            <a:pPr algn="just">
              <a:spcAft>
                <a:spcPts val="0"/>
              </a:spcAft>
            </a:pPr>
            <a:r>
              <a:rPr lang="ru-RU" dirty="0">
                <a:latin typeface="Times New Roman"/>
                <a:ea typeface="Calibri"/>
              </a:rPr>
              <a:t>Профильными учебными предметами, курсами, дисциплинами (модулями) в соответствующих профилях обучения являются:</a:t>
            </a:r>
            <a:endParaRPr lang="ru-RU" sz="2800" dirty="0">
              <a:latin typeface="Times New Roman"/>
              <a:ea typeface="Calibri"/>
            </a:endParaRPr>
          </a:p>
          <a:p>
            <a:pPr algn="just">
              <a:spcAft>
                <a:spcPts val="0"/>
              </a:spcAft>
            </a:pPr>
            <a:r>
              <a:rPr lang="ru-RU" dirty="0">
                <a:latin typeface="Times New Roman"/>
                <a:ea typeface="Calibri"/>
              </a:rPr>
              <a:t>- гуманитарный профиль – русский язык, литература, иностранный язык (английский, немецкий и т. д.), история, право.</a:t>
            </a:r>
            <a:endParaRPr lang="ru-RU" sz="2800" dirty="0">
              <a:latin typeface="Times New Roman"/>
              <a:ea typeface="Calibri"/>
            </a:endParaRPr>
          </a:p>
          <a:p>
            <a:pPr algn="just">
              <a:spcAft>
                <a:spcPts val="0"/>
              </a:spcAft>
            </a:pPr>
            <a:r>
              <a:rPr lang="ru-RU" dirty="0">
                <a:latin typeface="Times New Roman"/>
                <a:ea typeface="Calibri"/>
              </a:rPr>
              <a:t>- социально-экономический профиль – право, математика, география, экономика.</a:t>
            </a:r>
            <a:endParaRPr lang="ru-RU" sz="2800" dirty="0">
              <a:latin typeface="Times New Roman"/>
              <a:ea typeface="Calibri"/>
            </a:endParaRPr>
          </a:p>
          <a:p>
            <a:pPr algn="just">
              <a:spcAft>
                <a:spcPts val="0"/>
              </a:spcAft>
            </a:pPr>
            <a:r>
              <a:rPr lang="ru-RU" dirty="0">
                <a:latin typeface="Times New Roman"/>
                <a:ea typeface="Calibri"/>
              </a:rPr>
              <a:t>-</a:t>
            </a:r>
            <a:r>
              <a:rPr lang="ru-RU" sz="2800" dirty="0">
                <a:latin typeface="Times New Roman"/>
                <a:ea typeface="Calibri"/>
              </a:rPr>
              <a:t> </a:t>
            </a:r>
            <a:r>
              <a:rPr lang="ru-RU" dirty="0">
                <a:latin typeface="Times New Roman"/>
                <a:ea typeface="Calibri"/>
              </a:rPr>
              <a:t>естественнонаучный профиль – химия, биология, математика.</a:t>
            </a:r>
            <a:endParaRPr lang="ru-RU" sz="2800" dirty="0">
              <a:latin typeface="Times New Roman"/>
              <a:ea typeface="Calibri"/>
            </a:endParaRPr>
          </a:p>
          <a:p>
            <a:pPr algn="just">
              <a:spcAft>
                <a:spcPts val="0"/>
              </a:spcAft>
            </a:pPr>
            <a:r>
              <a:rPr lang="ru-RU" dirty="0">
                <a:latin typeface="Times New Roman"/>
                <a:ea typeface="Calibri"/>
              </a:rPr>
              <a:t>- технологический профиль – физика, математика, информатика.</a:t>
            </a:r>
            <a:endParaRPr lang="ru-RU" sz="2800" dirty="0">
              <a:latin typeface="Times New Roman"/>
              <a:ea typeface="Calibri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165220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251520" y="260648"/>
                <a:ext cx="8445624" cy="6408712"/>
              </a:xfrm>
            </p:spPr>
            <p:txBody>
              <a:bodyPr>
                <a:normAutofit fontScale="70000" lnSpcReduction="20000"/>
              </a:bodyPr>
              <a:lstStyle/>
              <a:p>
                <a:pPr algn="ctr">
                  <a:spcAft>
                    <a:spcPts val="0"/>
                  </a:spcAft>
                </a:pPr>
                <a:r>
                  <a:rPr lang="ru-RU" b="1" dirty="0">
                    <a:latin typeface="Times New Roman"/>
                    <a:ea typeface="Calibri"/>
                  </a:rPr>
                  <a:t>Критерии приёма в 10-ые профильные классы.</a:t>
                </a:r>
                <a:endParaRPr lang="ru-RU" sz="2800" dirty="0">
                  <a:effectLst/>
                  <a:latin typeface="Times New Roman"/>
                  <a:ea typeface="Calibri"/>
                </a:endParaRPr>
              </a:p>
              <a:p>
                <a:pPr algn="just">
                  <a:spcAft>
                    <a:spcPts val="0"/>
                  </a:spcAft>
                </a:pPr>
                <a:r>
                  <a:rPr lang="ru-RU" dirty="0" smtClean="0">
                    <a:solidFill>
                      <a:srgbClr val="000000"/>
                    </a:solidFill>
                    <a:effectLst/>
                    <a:latin typeface="Times New Roman"/>
                    <a:ea typeface="Calibri"/>
                  </a:rPr>
                  <a:t>При  </a:t>
                </a:r>
                <a:r>
                  <a:rPr lang="ru-RU" dirty="0">
                    <a:solidFill>
                      <a:srgbClr val="000000"/>
                    </a:solidFill>
                    <a:effectLst/>
                    <a:latin typeface="Times New Roman"/>
                    <a:ea typeface="Calibri"/>
                  </a:rPr>
                  <a:t>формировании 10-ых профильных классов лицей в первую очередь обеспечивает приём обучающихся с высоким уровнем базовой подготовки по профильным учебным предметам:</a:t>
                </a:r>
                <a:endParaRPr lang="ru-RU" sz="2800" dirty="0">
                  <a:effectLst/>
                  <a:latin typeface="Times New Roman"/>
                  <a:ea typeface="Calibri"/>
                </a:endParaRPr>
              </a:p>
              <a:p>
                <a:pPr algn="just">
                  <a:spcAft>
                    <a:spcPts val="0"/>
                  </a:spcAft>
                </a:pPr>
                <a:r>
                  <a:rPr lang="ru-RU" dirty="0" smtClean="0">
                    <a:solidFill>
                      <a:srgbClr val="000000"/>
                    </a:solidFill>
                    <a:effectLst/>
                    <a:latin typeface="Times New Roman"/>
                    <a:ea typeface="Calibri"/>
                  </a:rPr>
                  <a:t>Гуманитарный </a:t>
                </a:r>
                <a:r>
                  <a:rPr lang="ru-RU" dirty="0">
                    <a:solidFill>
                      <a:srgbClr val="000000"/>
                    </a:solidFill>
                    <a:effectLst/>
                    <a:latin typeface="Times New Roman"/>
                    <a:ea typeface="Calibri"/>
                  </a:rPr>
                  <a:t>профиль - </a:t>
                </a:r>
                <a:r>
                  <a:rPr lang="ru-RU" dirty="0">
                    <a:effectLst/>
                    <a:latin typeface="Times New Roman"/>
                    <a:ea typeface="Calibri"/>
                  </a:rPr>
                  <a:t>русский язык, литература, иностранный язык (английский, немецкий и т. д.), история, право</a:t>
                </a:r>
                <a:r>
                  <a:rPr lang="ru-RU" dirty="0">
                    <a:solidFill>
                      <a:srgbClr val="000000"/>
                    </a:solidFill>
                    <a:effectLst/>
                    <a:latin typeface="Times New Roman"/>
                    <a:ea typeface="Calibri"/>
                  </a:rPr>
                  <a:t>.</a:t>
                </a:r>
                <a:endParaRPr lang="ru-RU" sz="2800" dirty="0">
                  <a:effectLst/>
                  <a:latin typeface="Times New Roman"/>
                  <a:ea typeface="Calibri"/>
                </a:endParaRPr>
              </a:p>
              <a:p>
                <a:pPr algn="just">
                  <a:spcAft>
                    <a:spcPts val="0"/>
                  </a:spcAft>
                </a:pPr>
                <a:r>
                  <a:rPr lang="ru-RU" dirty="0" smtClean="0">
                    <a:solidFill>
                      <a:srgbClr val="000000"/>
                    </a:solidFill>
                    <a:effectLst/>
                    <a:latin typeface="Times New Roman"/>
                    <a:ea typeface="Calibri"/>
                  </a:rPr>
                  <a:t>Социально-экономический </a:t>
                </a:r>
                <a:r>
                  <a:rPr lang="ru-RU" dirty="0">
                    <a:solidFill>
                      <a:srgbClr val="000000"/>
                    </a:solidFill>
                    <a:effectLst/>
                    <a:latin typeface="Times New Roman"/>
                    <a:ea typeface="Calibri"/>
                  </a:rPr>
                  <a:t>профиль -  </a:t>
                </a:r>
                <a:r>
                  <a:rPr lang="ru-RU" dirty="0">
                    <a:effectLst/>
                    <a:latin typeface="Times New Roman"/>
                    <a:ea typeface="Calibri"/>
                  </a:rPr>
                  <a:t>русский язык, история, право,</a:t>
                </a:r>
                <a:r>
                  <a:rPr lang="ru-RU" dirty="0">
                    <a:solidFill>
                      <a:srgbClr val="000000"/>
                    </a:solidFill>
                    <a:effectLst/>
                    <a:latin typeface="Times New Roman"/>
                    <a:ea typeface="Calibri"/>
                  </a:rPr>
                  <a:t> </a:t>
                </a:r>
                <a:r>
                  <a:rPr lang="ru-RU" dirty="0">
                    <a:effectLst/>
                    <a:latin typeface="Times New Roman"/>
                    <a:ea typeface="Calibri"/>
                  </a:rPr>
                  <a:t>математика, география</a:t>
                </a:r>
                <a:r>
                  <a:rPr lang="ru-RU" dirty="0">
                    <a:solidFill>
                      <a:srgbClr val="000000"/>
                    </a:solidFill>
                    <a:effectLst/>
                    <a:latin typeface="Times New Roman"/>
                    <a:ea typeface="Calibri"/>
                  </a:rPr>
                  <a:t>.</a:t>
                </a:r>
                <a:endParaRPr lang="ru-RU" sz="2800" dirty="0">
                  <a:effectLst/>
                  <a:latin typeface="Times New Roman"/>
                  <a:ea typeface="Calibri"/>
                </a:endParaRPr>
              </a:p>
              <a:p>
                <a:pPr algn="just">
                  <a:spcAft>
                    <a:spcPts val="0"/>
                  </a:spcAft>
                </a:pPr>
                <a:r>
                  <a:rPr lang="ru-RU" dirty="0" smtClean="0">
                    <a:effectLst/>
                    <a:latin typeface="Times New Roman"/>
                    <a:ea typeface="Calibri"/>
                  </a:rPr>
                  <a:t>Естественнонаучный </a:t>
                </a:r>
                <a:r>
                  <a:rPr lang="ru-RU" dirty="0">
                    <a:effectLst/>
                    <a:latin typeface="Times New Roman"/>
                    <a:ea typeface="Calibri"/>
                  </a:rPr>
                  <a:t>профиль - математика, физика, информатика, химия, биология, русский язык.</a:t>
                </a:r>
                <a:endParaRPr lang="ru-RU" sz="2800" dirty="0">
                  <a:effectLst/>
                  <a:latin typeface="Times New Roman"/>
                  <a:ea typeface="Calibri"/>
                </a:endParaRPr>
              </a:p>
              <a:p>
                <a:pPr algn="just">
                  <a:spcAft>
                    <a:spcPts val="0"/>
                  </a:spcAft>
                </a:pPr>
                <a:r>
                  <a:rPr lang="ru-RU" dirty="0" smtClean="0">
                    <a:solidFill>
                      <a:srgbClr val="000000"/>
                    </a:solidFill>
                    <a:effectLst/>
                    <a:latin typeface="Times New Roman"/>
                    <a:ea typeface="Calibri"/>
                  </a:rPr>
                  <a:t>Технологический </a:t>
                </a:r>
                <a:r>
                  <a:rPr lang="ru-RU" dirty="0">
                    <a:solidFill>
                      <a:srgbClr val="000000"/>
                    </a:solidFill>
                    <a:effectLst/>
                    <a:latin typeface="Times New Roman"/>
                    <a:ea typeface="Calibri"/>
                  </a:rPr>
                  <a:t>профиль – физика, математика, информатика.</a:t>
                </a:r>
                <a:endParaRPr lang="ru-RU" sz="2800" dirty="0">
                  <a:effectLst/>
                  <a:latin typeface="Times New Roman"/>
                  <a:ea typeface="Calibri"/>
                </a:endParaRPr>
              </a:p>
              <a:p>
                <a:pPr algn="just">
                  <a:spcAft>
                    <a:spcPts val="0"/>
                  </a:spcAft>
                </a:pPr>
                <a:r>
                  <a:rPr lang="ru-RU" dirty="0" smtClean="0">
                    <a:solidFill>
                      <a:srgbClr val="000000"/>
                    </a:solidFill>
                    <a:effectLst/>
                    <a:latin typeface="Times New Roman"/>
                    <a:ea typeface="Calibri"/>
                  </a:rPr>
                  <a:t>Претенденты </a:t>
                </a:r>
                <a:r>
                  <a:rPr lang="ru-RU" dirty="0">
                    <a:solidFill>
                      <a:srgbClr val="000000"/>
                    </a:solidFill>
                    <a:effectLst/>
                    <a:latin typeface="Times New Roman"/>
                    <a:ea typeface="Calibri"/>
                  </a:rPr>
                  <a:t>на зачисление в 10-ые профильные классы из числа учащихся лицея определяются на основании проводимого лицеем рейтинга, в котором учитываются результаты основного государственного экзамена.</a:t>
                </a:r>
              </a:p>
              <a:p>
                <a:pPr algn="just">
                  <a:spcAft>
                    <a:spcPts val="0"/>
                  </a:spcAft>
                </a:pPr>
                <a:r>
                  <a:rPr lang="ru-RU" dirty="0">
                    <a:solidFill>
                      <a:srgbClr val="000000"/>
                    </a:solidFill>
                    <a:effectLst/>
                    <a:latin typeface="Times New Roman"/>
                    <a:ea typeface="Calibri"/>
                  </a:rPr>
                  <a:t>2.2.1. Расчёт рейтинга производится по формуле </a:t>
                </a:r>
                <a14:m>
                  <m:oMath xmlns:m="http://schemas.openxmlformats.org/officeDocument/2006/math">
                    <m:r>
                      <a:rPr lang="en-US" i="1">
                        <a:solidFill>
                          <a:srgbClr val="000000"/>
                        </a:solidFill>
                        <a:effectLst/>
                        <a:latin typeface="Cambria Math"/>
                        <a:ea typeface="Calibri"/>
                        <a:cs typeface="Cambria Math"/>
                      </a:rPr>
                      <m:t>𝐾</m:t>
                    </m:r>
                    <m:r>
                      <a:rPr lang="ru-RU">
                        <a:solidFill>
                          <a:srgbClr val="000000"/>
                        </a:solidFill>
                        <a:effectLst/>
                        <a:latin typeface="Cambria Math"/>
                        <a:ea typeface="Calibri"/>
                        <a:cs typeface="Cambria Math"/>
                      </a:rPr>
                      <m:t>=</m:t>
                    </m:r>
                    <m:f>
                      <m:fPr>
                        <m:ctrlPr>
                          <a:rPr lang="ru-RU" i="1">
                            <a:solidFill>
                              <a:srgbClr val="000000"/>
                            </a:solidFill>
                            <a:effectLst/>
                            <a:latin typeface="Cambria Math"/>
                            <a:ea typeface="Calibri"/>
                          </a:rPr>
                        </m:ctrlPr>
                      </m:fPr>
                      <m:num>
                        <m:r>
                          <a:rPr lang="ru-RU">
                            <a:solidFill>
                              <a:srgbClr val="000000"/>
                            </a:solidFill>
                            <a:effectLst/>
                            <a:latin typeface="Cambria Math"/>
                            <a:ea typeface="Calibri"/>
                            <a:cs typeface="Cambria Math"/>
                          </a:rPr>
                          <m:t>Количество набранных баллов</m:t>
                        </m:r>
                      </m:num>
                      <m:den>
                        <m:r>
                          <a:rPr lang="ru-RU">
                            <a:solidFill>
                              <a:srgbClr val="000000"/>
                            </a:solidFill>
                            <a:effectLst/>
                            <a:latin typeface="Cambria Math"/>
                            <a:ea typeface="Calibri"/>
                            <a:cs typeface="Cambria Math"/>
                          </a:rPr>
                          <m:t>Максимально возможный балл</m:t>
                        </m:r>
                      </m:den>
                    </m:f>
                  </m:oMath>
                </a14:m>
                <a:r>
                  <a:rPr lang="ru-RU" dirty="0">
                    <a:solidFill>
                      <a:srgbClr val="000000"/>
                    </a:solidFill>
                    <a:effectLst/>
                    <a:latin typeface="Times New Roman"/>
                    <a:ea typeface="Times New Roman"/>
                  </a:rPr>
                  <a:t> * 100, где </a:t>
                </a:r>
                <a:r>
                  <a:rPr lang="en-US" dirty="0">
                    <a:solidFill>
                      <a:srgbClr val="000000"/>
                    </a:solidFill>
                    <a:effectLst/>
                    <a:latin typeface="Times New Roman"/>
                    <a:ea typeface="Times New Roman"/>
                  </a:rPr>
                  <a:t>K</a:t>
                </a:r>
                <a:r>
                  <a:rPr lang="ru-RU" dirty="0">
                    <a:solidFill>
                      <a:srgbClr val="000000"/>
                    </a:solidFill>
                    <a:effectLst/>
                    <a:latin typeface="Times New Roman"/>
                    <a:ea typeface="Times New Roman"/>
                  </a:rPr>
                  <a:t> – профильный предмет, по которому обучающийся сдавал основной государственный экзамен. Полученный результат округляется до целого числа. После результаты по каждому предмету суммируются по формуле </a:t>
                </a:r>
                <a:r>
                  <a:rPr lang="en-US" dirty="0">
                    <a:solidFill>
                      <a:srgbClr val="000000"/>
                    </a:solidFill>
                    <a:effectLst/>
                    <a:latin typeface="Times New Roman"/>
                    <a:ea typeface="Times New Roman"/>
                  </a:rPr>
                  <a:t>K</a:t>
                </a:r>
                <a:r>
                  <a:rPr lang="ru-RU" baseline="-25000" dirty="0">
                    <a:solidFill>
                      <a:srgbClr val="000000"/>
                    </a:solidFill>
                    <a:effectLst/>
                    <a:latin typeface="Times New Roman"/>
                    <a:ea typeface="Times New Roman"/>
                  </a:rPr>
                  <a:t>1</a:t>
                </a:r>
                <a:r>
                  <a:rPr lang="ru-RU" dirty="0">
                    <a:solidFill>
                      <a:srgbClr val="000000"/>
                    </a:solidFill>
                    <a:effectLst/>
                    <a:latin typeface="Times New Roman"/>
                    <a:ea typeface="Times New Roman"/>
                  </a:rPr>
                  <a:t> + </a:t>
                </a:r>
                <a:r>
                  <a:rPr lang="en-US" dirty="0">
                    <a:solidFill>
                      <a:srgbClr val="000000"/>
                    </a:solidFill>
                    <a:effectLst/>
                    <a:latin typeface="Times New Roman"/>
                    <a:ea typeface="Times New Roman"/>
                  </a:rPr>
                  <a:t>K</a:t>
                </a:r>
                <a:r>
                  <a:rPr lang="ru-RU" baseline="-25000" dirty="0">
                    <a:solidFill>
                      <a:srgbClr val="000000"/>
                    </a:solidFill>
                    <a:effectLst/>
                    <a:latin typeface="Times New Roman"/>
                    <a:ea typeface="Times New Roman"/>
                  </a:rPr>
                  <a:t>2</a:t>
                </a:r>
                <a:r>
                  <a:rPr lang="ru-RU" dirty="0">
                    <a:solidFill>
                      <a:srgbClr val="000000"/>
                    </a:solidFill>
                    <a:effectLst/>
                    <a:latin typeface="Times New Roman"/>
                    <a:ea typeface="Times New Roman"/>
                  </a:rPr>
                  <a:t>+…</a:t>
                </a:r>
                <a:r>
                  <a:rPr lang="en-US" dirty="0" err="1">
                    <a:solidFill>
                      <a:srgbClr val="000000"/>
                    </a:solidFill>
                    <a:effectLst/>
                    <a:latin typeface="Times New Roman"/>
                    <a:ea typeface="Times New Roman"/>
                  </a:rPr>
                  <a:t>K</a:t>
                </a:r>
                <a:r>
                  <a:rPr lang="en-US" baseline="-25000" dirty="0" err="1">
                    <a:solidFill>
                      <a:srgbClr val="000000"/>
                    </a:solidFill>
                    <a:effectLst/>
                    <a:latin typeface="Times New Roman"/>
                    <a:ea typeface="Times New Roman"/>
                  </a:rPr>
                  <a:t>n</a:t>
                </a:r>
                <a:r>
                  <a:rPr lang="ru-RU" dirty="0">
                    <a:solidFill>
                      <a:srgbClr val="000000"/>
                    </a:solidFill>
                    <a:effectLst/>
                    <a:latin typeface="Times New Roman"/>
                    <a:ea typeface="Times New Roman"/>
                  </a:rPr>
                  <a:t>.</a:t>
                </a:r>
                <a:endParaRPr lang="ru-RU" dirty="0">
                  <a:solidFill>
                    <a:srgbClr val="000000"/>
                  </a:solidFill>
                  <a:effectLst/>
                  <a:latin typeface="Times New Roman"/>
                  <a:ea typeface="Calibri"/>
                </a:endParaRPr>
              </a:p>
              <a:p>
                <a:endParaRPr lang="ru-RU" dirty="0"/>
              </a:p>
            </p:txBody>
          </p:sp>
        </mc:Choice>
        <mc:Fallback xmlns=""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251520" y="260648"/>
                <a:ext cx="8445624" cy="6408712"/>
              </a:xfrm>
              <a:blipFill rotWithShape="1">
                <a:blip r:embed="rId2"/>
                <a:stretch>
                  <a:fillRect l="-794" t="-1618" r="-938" b="-47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2975078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88640"/>
            <a:ext cx="8229600" cy="6480720"/>
          </a:xfrm>
        </p:spPr>
        <p:txBody>
          <a:bodyPr>
            <a:normAutofit fontScale="62500" lnSpcReduction="20000"/>
          </a:bodyPr>
          <a:lstStyle/>
          <a:p>
            <a:pPr algn="just">
              <a:spcAft>
                <a:spcPts val="0"/>
              </a:spcAft>
            </a:pPr>
            <a:r>
              <a:rPr lang="ru-RU" sz="3500" dirty="0">
                <a:solidFill>
                  <a:srgbClr val="000000"/>
                </a:solidFill>
                <a:latin typeface="Times New Roman"/>
                <a:ea typeface="Calibri"/>
              </a:rPr>
              <a:t>Претенденты на зачисление в 10-ые профильные классы из числа обучающихся иных образовательных организаций определяются по результатам основного государственного экзамена и открытой олимпиады, представляющей собой контрольную работу по профильным предметам, и </a:t>
            </a:r>
            <a:r>
              <a:rPr lang="ru-RU" sz="3500" dirty="0" err="1">
                <a:solidFill>
                  <a:srgbClr val="000000"/>
                </a:solidFill>
                <a:latin typeface="Times New Roman"/>
                <a:ea typeface="Calibri"/>
              </a:rPr>
              <a:t>проводящейся</a:t>
            </a:r>
            <a:r>
              <a:rPr lang="ru-RU" sz="3500" dirty="0">
                <a:solidFill>
                  <a:srgbClr val="000000"/>
                </a:solidFill>
                <a:latin typeface="Times New Roman"/>
                <a:ea typeface="Calibri"/>
              </a:rPr>
              <a:t> на базе лицея. </a:t>
            </a:r>
          </a:p>
          <a:p>
            <a:pPr algn="just">
              <a:spcAft>
                <a:spcPts val="0"/>
              </a:spcAft>
            </a:pPr>
            <a:r>
              <a:rPr lang="ru-RU" sz="3500" dirty="0" smtClean="0">
                <a:solidFill>
                  <a:srgbClr val="FF0000"/>
                </a:solidFill>
                <a:latin typeface="Times New Roman"/>
                <a:ea typeface="Calibri"/>
              </a:rPr>
              <a:t>Обучающиеся </a:t>
            </a:r>
            <a:r>
              <a:rPr lang="ru-RU" sz="3500" dirty="0">
                <a:solidFill>
                  <a:srgbClr val="FF0000"/>
                </a:solidFill>
                <a:latin typeface="Times New Roman"/>
                <a:ea typeface="Calibri"/>
              </a:rPr>
              <a:t>лицея, не набравшие необходимого числа рейтинговых баллов, вправе принять участие в открытой олимпиаде.</a:t>
            </a:r>
            <a:endParaRPr lang="ru-RU" sz="3500" dirty="0">
              <a:solidFill>
                <a:srgbClr val="000000"/>
              </a:solidFill>
              <a:latin typeface="Times New Roman"/>
              <a:ea typeface="Calibri"/>
            </a:endParaRPr>
          </a:p>
          <a:p>
            <a:pPr algn="just">
              <a:spcAft>
                <a:spcPts val="0"/>
              </a:spcAft>
            </a:pPr>
            <a:r>
              <a:rPr lang="ru-RU" sz="3500" dirty="0" smtClean="0">
                <a:solidFill>
                  <a:srgbClr val="000000"/>
                </a:solidFill>
                <a:latin typeface="Times New Roman"/>
                <a:ea typeface="Calibri"/>
              </a:rPr>
              <a:t>В </a:t>
            </a:r>
            <a:r>
              <a:rPr lang="ru-RU" sz="3500" dirty="0">
                <a:solidFill>
                  <a:srgbClr val="000000"/>
                </a:solidFill>
                <a:latin typeface="Times New Roman"/>
                <a:ea typeface="Calibri"/>
              </a:rPr>
              <a:t>случае возникновения спорных ситуаций, равенства баллов в рейтинге, предпочтение отдаётся </a:t>
            </a:r>
            <a:r>
              <a:rPr lang="ru-RU" sz="3500" dirty="0">
                <a:latin typeface="Times New Roman"/>
                <a:ea typeface="Calibri"/>
              </a:rPr>
              <a:t>победителям и призёрам муниципальных, региональных всероссийских и международных олимпиад по учебным предметам, либо предметам профильного обучения, а также участникам региональных, всероссийских, международных конкурсов научно-исследовательских работ или проектов по учебному предмету, изучаемому углубленно, или предметам профильного обучения. Расчёт дополнительных баллов при наличии портфолио производится в соответствии с Положением о портфолио МАОУ «Лицей № 15 им. Н.Н. Макаренко».</a:t>
            </a:r>
          </a:p>
          <a:p>
            <a:pPr algn="just">
              <a:spcAft>
                <a:spcPts val="0"/>
              </a:spcAft>
            </a:pPr>
            <a:r>
              <a:rPr lang="ru-RU" sz="3500" dirty="0" smtClean="0">
                <a:solidFill>
                  <a:srgbClr val="000000"/>
                </a:solidFill>
                <a:latin typeface="Times New Roman"/>
                <a:ea typeface="Calibri"/>
              </a:rPr>
              <a:t>При </a:t>
            </a:r>
            <a:r>
              <a:rPr lang="ru-RU" sz="3500" dirty="0">
                <a:solidFill>
                  <a:srgbClr val="000000"/>
                </a:solidFill>
                <a:latin typeface="Times New Roman"/>
                <a:ea typeface="Calibri"/>
              </a:rPr>
              <a:t>формировании 10-ых профильных классов также учитывается заинтересованность обучающегося.</a:t>
            </a:r>
            <a:endParaRPr lang="ru-RU" sz="3500" dirty="0">
              <a:latin typeface="Times New Roman"/>
              <a:ea typeface="Calibri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778166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6048672"/>
          </a:xfrm>
        </p:spPr>
        <p:txBody>
          <a:bodyPr>
            <a:normAutofit fontScale="85000" lnSpcReduction="20000"/>
          </a:bodyPr>
          <a:lstStyle/>
          <a:p>
            <a:pPr marL="0" indent="0" algn="ctr">
              <a:spcAft>
                <a:spcPts val="0"/>
              </a:spcAft>
              <a:buNone/>
            </a:pPr>
            <a:r>
              <a:rPr lang="ru-RU" b="1" dirty="0">
                <a:latin typeface="Times New Roman"/>
                <a:ea typeface="Calibri"/>
              </a:rPr>
              <a:t>Порядок формирования профильных классов</a:t>
            </a:r>
            <a:r>
              <a:rPr lang="ru-RU" b="1" dirty="0" smtClean="0">
                <a:latin typeface="Times New Roman"/>
                <a:ea typeface="Calibri"/>
              </a:rPr>
              <a:t>.</a:t>
            </a:r>
            <a:endParaRPr lang="ru-RU" sz="2800" dirty="0">
              <a:ea typeface="Calibri"/>
              <a:cs typeface="Times New Roman"/>
            </a:endParaRPr>
          </a:p>
          <a:p>
            <a:pPr algn="just">
              <a:spcAft>
                <a:spcPts val="0"/>
              </a:spcAft>
            </a:pPr>
            <a:r>
              <a:rPr lang="ru-RU" dirty="0" smtClean="0">
                <a:solidFill>
                  <a:srgbClr val="000000"/>
                </a:solidFill>
                <a:latin typeface="Times New Roman"/>
                <a:ea typeface="Calibri"/>
              </a:rPr>
              <a:t>Лицей </a:t>
            </a:r>
            <a:r>
              <a:rPr lang="ru-RU" dirty="0">
                <a:solidFill>
                  <a:srgbClr val="000000"/>
                </a:solidFill>
                <a:latin typeface="Times New Roman"/>
                <a:ea typeface="Calibri"/>
              </a:rPr>
              <a:t>размещает информацию о времени, месте и сроках приёма заявлений и документов для поступления обучающихся в 10-ый профильный класс, времени и месте проведения открытой олимпиады на информационном стенде лицея, а также на своём официальном сайте. До родителей (законных представителей) обучающихся 9-ых классов лицея, самих обучающихся данная информация также доводится на родительских, ученических собраниях, в ходе учебного процесса.</a:t>
            </a:r>
          </a:p>
          <a:p>
            <a:pPr algn="just">
              <a:spcAft>
                <a:spcPts val="0"/>
              </a:spcAft>
            </a:pPr>
            <a:r>
              <a:rPr lang="ru-RU" dirty="0">
                <a:solidFill>
                  <a:srgbClr val="000000"/>
                </a:solidFill>
                <a:latin typeface="Times New Roman"/>
                <a:ea typeface="Calibri"/>
              </a:rPr>
              <a:t>3.2. Формирование профильных классов осуществляется </a:t>
            </a:r>
            <a:r>
              <a:rPr lang="ru-RU" dirty="0">
                <a:solidFill>
                  <a:srgbClr val="FF0000"/>
                </a:solidFill>
                <a:latin typeface="Times New Roman"/>
                <a:ea typeface="Calibri"/>
              </a:rPr>
              <a:t> до «_24_» августа текущего года. При наличии свободных мест Комиссией по формированию 10-ых профильных классов срок приёма документов может быть продлён. </a:t>
            </a:r>
            <a:endParaRPr lang="ru-RU" dirty="0">
              <a:solidFill>
                <a:srgbClr val="000000"/>
              </a:solidFill>
              <a:latin typeface="Times New Roman"/>
              <a:ea typeface="Calibri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4321311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312</Words>
  <Application>Microsoft Office PowerPoint</Application>
  <PresentationFormat>Экран (4:3)</PresentationFormat>
  <Paragraphs>28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Тема Office</vt:lpstr>
      <vt:lpstr>ПОЛОЖЕНИЕ о формировании 10-ых профильных классов МАОУ «Лицей № 15 им. Н.Н. Макаренко».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ПОЛОЖЕНИЕ о формировании 10-ых профильных классов МАОУ «Лицей № 15 им. Н.Н. Макаренко». </dc:title>
  <dc:creator>завуч</dc:creator>
  <cp:lastModifiedBy>завуч</cp:lastModifiedBy>
  <cp:revision>3</cp:revision>
  <dcterms:created xsi:type="dcterms:W3CDTF">2021-10-06T08:20:30Z</dcterms:created>
  <dcterms:modified xsi:type="dcterms:W3CDTF">2024-04-25T10:42:51Z</dcterms:modified>
</cp:coreProperties>
</file>