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  <p:sldMasterId id="2147483846" r:id="rId2"/>
    <p:sldMasterId id="2147483858" r:id="rId3"/>
    <p:sldMasterId id="2147483871" r:id="rId4"/>
    <p:sldMasterId id="2147483884" r:id="rId5"/>
    <p:sldMasterId id="2147483897" r:id="rId6"/>
  </p:sldMasterIdLst>
  <p:notesMasterIdLst>
    <p:notesMasterId r:id="rId28"/>
  </p:notesMasterIdLst>
  <p:sldIdLst>
    <p:sldId id="325" r:id="rId7"/>
    <p:sldId id="326" r:id="rId8"/>
    <p:sldId id="297" r:id="rId9"/>
    <p:sldId id="284" r:id="rId10"/>
    <p:sldId id="316" r:id="rId11"/>
    <p:sldId id="319" r:id="rId12"/>
    <p:sldId id="324" r:id="rId13"/>
    <p:sldId id="321" r:id="rId14"/>
    <p:sldId id="329" r:id="rId15"/>
    <p:sldId id="317" r:id="rId16"/>
    <p:sldId id="323" r:id="rId17"/>
    <p:sldId id="318" r:id="rId18"/>
    <p:sldId id="313" r:id="rId19"/>
    <p:sldId id="328" r:id="rId20"/>
    <p:sldId id="320" r:id="rId21"/>
    <p:sldId id="314" r:id="rId22"/>
    <p:sldId id="330" r:id="rId23"/>
    <p:sldId id="331" r:id="rId24"/>
    <p:sldId id="332" r:id="rId25"/>
    <p:sldId id="333" r:id="rId26"/>
    <p:sldId id="315" r:id="rId2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993300"/>
    <a:srgbClr val="FC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86" autoAdjust="0"/>
  </p:normalViewPr>
  <p:slideViewPr>
    <p:cSldViewPr>
      <p:cViewPr>
        <p:scale>
          <a:sx n="74" d="100"/>
          <a:sy n="74" d="100"/>
        </p:scale>
        <p:origin x="-96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534DE-9582-4436-972F-82E573361A42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5EF07-54C9-450A-86E4-34AF8D469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83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93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094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80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49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80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dirty="0"/>
              <a:t>Школа не может подготовить</a:t>
            </a:r>
            <a:r>
              <a:rPr lang="ru-RU" altLang="ru-RU" baseline="0" dirty="0"/>
              <a:t> выпускника к экзамену против его желания и без его участия!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6204" indent="-294694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8776" indent="-23575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0286" indent="-23575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1797" indent="-23575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3307" indent="-235755" defTabSz="70726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4817" indent="-235755" defTabSz="70726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6328" indent="-235755" defTabSz="70726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7838" indent="-235755" defTabSz="70726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0726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7574A97D-04DC-4F28-8957-491A914940F2}" type="slidenum">
              <a:rPr lang="ru-RU" altLang="ru-RU" sz="1200">
                <a:solidFill>
                  <a:prstClr val="black"/>
                </a:solidFill>
                <a:latin typeface="Calibri" panose="020F0502020204030204" pitchFamily="34" charset="0"/>
              </a:rPr>
              <a:pPr defTabSz="707266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altLang="ru-RU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4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80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1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11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27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79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90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543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4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3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3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43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78" y="365143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88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26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22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6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07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20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67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22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8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4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58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62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68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49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86" y="365149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21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B24F-B790-4C43-BEE8-25B58BA868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423"/>
            <a:ext cx="9180512" cy="700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Z:\Elements\Logo\Gerby\Moscow\g14_moscow_colorVolume_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952747"/>
            <a:ext cx="571504" cy="90678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2873100"/>
            <a:ext cx="2016224" cy="1035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8023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DEC7-9355-4B81-8730-409B662835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6715140" y="-24"/>
            <a:ext cx="2214578" cy="762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129090, г.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Москва, 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ул.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Большая Спасская,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д.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15, стр.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1, 4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www.dogm.mos.ru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13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514-E894-4F18-ADDA-CB6456BE4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564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9BF0-9665-44B7-924D-D72AA1A064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 txBox="1">
            <a:spLocks/>
          </p:cNvSpPr>
          <p:nvPr userDrawn="1"/>
        </p:nvSpPr>
        <p:spPr>
          <a:xfrm>
            <a:off x="6715140" y="-24"/>
            <a:ext cx="2214578" cy="762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129090, г.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Москва, 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ул.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Большая Спасская,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д.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15, стр.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1, 4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www.dogm.mos.ru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014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DDB0-31F1-444F-B7A6-14D2C6DA2D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 userDrawn="1"/>
        </p:nvSpPr>
        <p:spPr>
          <a:xfrm>
            <a:off x="6715140" y="-24"/>
            <a:ext cx="2214578" cy="762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129090, г.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Москва, 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ул.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Большая Спасская,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д.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15, стр.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1, 4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www.dogm.mos.ru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29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845E-FD03-403D-A69D-031A1B0AC7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 userDrawn="1"/>
        </p:nvSpPr>
        <p:spPr>
          <a:xfrm>
            <a:off x="6715140" y="-24"/>
            <a:ext cx="2214578" cy="762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129090, г.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Москва, 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ул.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Большая Спасская,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д.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15, стр.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1, 4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www.dogm.mos.ru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7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5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13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741E-1F31-4C29-98E6-E89C02B557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 txBox="1">
            <a:spLocks/>
          </p:cNvSpPr>
          <p:nvPr userDrawn="1"/>
        </p:nvSpPr>
        <p:spPr>
          <a:xfrm>
            <a:off x="6715140" y="-24"/>
            <a:ext cx="2214578" cy="762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129090, г.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Москва, 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ул.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Большая Спасская,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д.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15, стр.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1, 4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www.dogm.mos.ru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3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514-E894-4F18-ADDA-CB6456BE4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80101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514-E894-4F18-ADDA-CB6456BE4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64710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514-E894-4F18-ADDA-CB6456BE4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58456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Projects\!MINOBR\Презентация 16х9 департамент\Background\ДО_Presentation_16x9-05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-2030"/>
            <a:ext cx="9138582" cy="686002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0" y="952483"/>
            <a:ext cx="9144000" cy="3429024"/>
          </a:xfrm>
          <a:prstGeom prst="rect">
            <a:avLst/>
          </a:prstGeom>
          <a:solidFill>
            <a:srgbClr val="4A81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71472" y="952485"/>
            <a:ext cx="1038226" cy="43815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09904" y="6381772"/>
            <a:ext cx="2133600" cy="365125"/>
          </a:xfrm>
        </p:spPr>
        <p:txBody>
          <a:bodyPr/>
          <a:lstStyle/>
          <a:p>
            <a:fld id="{575B1753-BCE6-4B08-BB6E-16EF51597E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3550" y="-24"/>
            <a:ext cx="3640152" cy="924584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233642" cy="365125"/>
          </a:xfrm>
        </p:spPr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3" descr="Z:\Elements\Logo\Gerby\Moscow\g14_moscow_colorVolume_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995" y="1142985"/>
            <a:ext cx="621440" cy="986019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95" y="2338287"/>
            <a:ext cx="635058" cy="135875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 userDrawn="1"/>
        </p:nvSpPr>
        <p:spPr>
          <a:xfrm>
            <a:off x="0" y="4381509"/>
            <a:ext cx="9144000" cy="462291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003550" y="1142987"/>
            <a:ext cx="4714908" cy="3244868"/>
          </a:xfrm>
        </p:spPr>
        <p:txBody>
          <a:bodyPr anchor="b"/>
          <a:lstStyle>
            <a:lvl1pPr algn="l">
              <a:lnSpc>
                <a:spcPts val="4200"/>
              </a:lnSpc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-36512" y="900083"/>
            <a:ext cx="9180512" cy="0"/>
          </a:xfrm>
          <a:prstGeom prst="line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Нижний колонтитул 4"/>
          <p:cNvSpPr txBox="1">
            <a:spLocks/>
          </p:cNvSpPr>
          <p:nvPr userDrawn="1"/>
        </p:nvSpPr>
        <p:spPr>
          <a:xfrm>
            <a:off x="6715140" y="-24"/>
            <a:ext cx="2214578" cy="762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129090, г.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Москва, 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ул.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Большая Спасская,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д.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15, стр.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1, 4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www.dogm.mos.ru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84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B24F-B790-4C43-BEE8-25B58BA868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423"/>
            <a:ext cx="9180512" cy="700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Z:\Elements\Logo\Gerby\Moscow\g14_moscow_colorVolume_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952747"/>
            <a:ext cx="571504" cy="90678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2873100"/>
            <a:ext cx="2016224" cy="1035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3423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DEC7-9355-4B81-8730-409B662835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6715140" y="-24"/>
            <a:ext cx="2214578" cy="762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129090, г.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Москва, 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ул.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Большая Спасская,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д.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15, стр.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1, 4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www.dogm.mos.ru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45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514-E894-4F18-ADDA-CB6456BE4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07706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9BF0-9665-44B7-924D-D72AA1A064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 txBox="1">
            <a:spLocks/>
          </p:cNvSpPr>
          <p:nvPr userDrawn="1"/>
        </p:nvSpPr>
        <p:spPr>
          <a:xfrm>
            <a:off x="6715140" y="-24"/>
            <a:ext cx="2214578" cy="762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129090, г.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Москва, 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ул.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Большая Спасская,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д.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15, стр.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1, 4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www.dogm.mos.ru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65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2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730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DDB0-31F1-444F-B7A6-14D2C6DA2D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 userDrawn="1"/>
        </p:nvSpPr>
        <p:spPr>
          <a:xfrm>
            <a:off x="6715140" y="-24"/>
            <a:ext cx="2214578" cy="762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129090, г.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Москва, 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ул.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Большая Спасская,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д.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15, стр.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1, 4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www.dogm.mos.ru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51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845E-FD03-403D-A69D-031A1B0AC7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 userDrawn="1"/>
        </p:nvSpPr>
        <p:spPr>
          <a:xfrm>
            <a:off x="6715140" y="-24"/>
            <a:ext cx="2214578" cy="762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129090, г.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Москва, 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ул.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Большая Спасская,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д.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15, стр.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1, 4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www.dogm.mos.ru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4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741E-1F31-4C29-98E6-E89C02B557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 txBox="1">
            <a:spLocks/>
          </p:cNvSpPr>
          <p:nvPr userDrawn="1"/>
        </p:nvSpPr>
        <p:spPr>
          <a:xfrm>
            <a:off x="6715140" y="-24"/>
            <a:ext cx="2214578" cy="762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129090, г.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Москва, 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ул.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Большая Спасская,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д.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15, стр.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1, 4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www.dogm.mos.ru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18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514-E894-4F18-ADDA-CB6456BE4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14517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514-E894-4F18-ADDA-CB6456BE4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8282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514-E894-4F18-ADDA-CB6456BE4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65120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Projects\!MINOBR\Презентация 16х9 департамент\Background\ДО_Presentation_16x9-05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-2030"/>
            <a:ext cx="9138582" cy="686002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0" y="952483"/>
            <a:ext cx="9144000" cy="3429024"/>
          </a:xfrm>
          <a:prstGeom prst="rect">
            <a:avLst/>
          </a:prstGeom>
          <a:solidFill>
            <a:srgbClr val="4A81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71472" y="952485"/>
            <a:ext cx="1038226" cy="43815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09904" y="6381772"/>
            <a:ext cx="2133600" cy="365125"/>
          </a:xfrm>
        </p:spPr>
        <p:txBody>
          <a:bodyPr/>
          <a:lstStyle/>
          <a:p>
            <a:fld id="{575B1753-BCE6-4B08-BB6E-16EF51597E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3550" y="-24"/>
            <a:ext cx="3640152" cy="924584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233642" cy="365125"/>
          </a:xfrm>
        </p:spPr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3" descr="Z:\Elements\Logo\Gerby\Moscow\g14_moscow_colorVolume_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995" y="1142985"/>
            <a:ext cx="621440" cy="986019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95" y="2338283"/>
            <a:ext cx="635058" cy="135875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 userDrawn="1"/>
        </p:nvSpPr>
        <p:spPr>
          <a:xfrm>
            <a:off x="0" y="4381509"/>
            <a:ext cx="9144000" cy="462291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003550" y="1142987"/>
            <a:ext cx="4714908" cy="3244868"/>
          </a:xfrm>
        </p:spPr>
        <p:txBody>
          <a:bodyPr anchor="b"/>
          <a:lstStyle>
            <a:lvl1pPr algn="l">
              <a:lnSpc>
                <a:spcPts val="4200"/>
              </a:lnSpc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-36512" y="900083"/>
            <a:ext cx="9180512" cy="0"/>
          </a:xfrm>
          <a:prstGeom prst="line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Нижний колонтитул 4"/>
          <p:cNvSpPr txBox="1">
            <a:spLocks/>
          </p:cNvSpPr>
          <p:nvPr userDrawn="1"/>
        </p:nvSpPr>
        <p:spPr>
          <a:xfrm>
            <a:off x="6715140" y="-24"/>
            <a:ext cx="2214578" cy="762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129090, г.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Москва, 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ул.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Большая Спасская,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д.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15, стр.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1, 4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www.dogm.mos.ru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57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B24F-B790-4C43-BEE8-25B58BA868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423"/>
            <a:ext cx="9180512" cy="700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Z:\Elements\Logo\Gerby\Moscow\g14_moscow_colorVolume_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952747"/>
            <a:ext cx="571504" cy="90678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2873100"/>
            <a:ext cx="2016224" cy="1035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2762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DEC7-9355-4B81-8730-409B662835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6715140" y="-24"/>
            <a:ext cx="2214578" cy="762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129090, г.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Москва, 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ул.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Большая Спасская,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д.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15, стр.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1, 4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www.dogm.mos.ru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321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514-E894-4F18-ADDA-CB6456BE4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0150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893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9BF0-9665-44B7-924D-D72AA1A064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 txBox="1">
            <a:spLocks/>
          </p:cNvSpPr>
          <p:nvPr userDrawn="1"/>
        </p:nvSpPr>
        <p:spPr>
          <a:xfrm>
            <a:off x="6715140" y="-24"/>
            <a:ext cx="2214578" cy="762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129090, г.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Москва, 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ул.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Большая Спасская,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д.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15, стр.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1, 4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www.dogm.mos.ru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074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891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DDB0-31F1-444F-B7A6-14D2C6DA2D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 userDrawn="1"/>
        </p:nvSpPr>
        <p:spPr>
          <a:xfrm>
            <a:off x="6715140" y="-24"/>
            <a:ext cx="2214578" cy="762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129090, г.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Москва, 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ул.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Большая Спасская,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д.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15, стр.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1, 4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www.dogm.mos.ru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093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845E-FD03-403D-A69D-031A1B0AC7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 userDrawn="1"/>
        </p:nvSpPr>
        <p:spPr>
          <a:xfrm>
            <a:off x="6715140" y="-24"/>
            <a:ext cx="2214578" cy="762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129090, г.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Москва, 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ул.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Большая Спасская,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д.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15, стр.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1, 4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www.dogm.mos.ru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78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741E-1F31-4C29-98E6-E89C02B557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 txBox="1">
            <a:spLocks/>
          </p:cNvSpPr>
          <p:nvPr userDrawn="1"/>
        </p:nvSpPr>
        <p:spPr>
          <a:xfrm>
            <a:off x="6715140" y="-24"/>
            <a:ext cx="2214578" cy="762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129090, г.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Москва, 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ул.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Большая Спасская,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д.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15, стр.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1, 4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www.dogm.mos.ru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052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514-E894-4F18-ADDA-CB6456BE4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4434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514-E894-4F18-ADDA-CB6456BE4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96744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514-E894-4F18-ADDA-CB6456BE4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89362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Projects\!MINOBR\Презентация 16х9 департамент\Background\ДО_Presentation_16x9-05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-2030"/>
            <a:ext cx="9138582" cy="686002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0" y="952483"/>
            <a:ext cx="9144000" cy="3429024"/>
          </a:xfrm>
          <a:prstGeom prst="rect">
            <a:avLst/>
          </a:prstGeom>
          <a:solidFill>
            <a:srgbClr val="4A81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71472" y="952485"/>
            <a:ext cx="1038226" cy="43815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09904" y="6381772"/>
            <a:ext cx="2133600" cy="365125"/>
          </a:xfrm>
        </p:spPr>
        <p:txBody>
          <a:bodyPr/>
          <a:lstStyle/>
          <a:p>
            <a:fld id="{575B1753-BCE6-4B08-BB6E-16EF51597E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3550" y="-24"/>
            <a:ext cx="3640152" cy="924584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233642" cy="365125"/>
          </a:xfrm>
        </p:spPr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3" descr="Z:\Elements\Logo\Gerby\Moscow\g14_moscow_colorVolume_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995" y="1142985"/>
            <a:ext cx="621440" cy="986019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95" y="2338278"/>
            <a:ext cx="635058" cy="135875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 userDrawn="1"/>
        </p:nvSpPr>
        <p:spPr>
          <a:xfrm>
            <a:off x="0" y="4381509"/>
            <a:ext cx="9144000" cy="462291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003550" y="1142987"/>
            <a:ext cx="4714908" cy="3244868"/>
          </a:xfrm>
        </p:spPr>
        <p:txBody>
          <a:bodyPr anchor="b"/>
          <a:lstStyle>
            <a:lvl1pPr algn="l">
              <a:lnSpc>
                <a:spcPts val="4200"/>
              </a:lnSpc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-36512" y="900083"/>
            <a:ext cx="9180512" cy="0"/>
          </a:xfrm>
          <a:prstGeom prst="line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Нижний колонтитул 4"/>
          <p:cNvSpPr txBox="1">
            <a:spLocks/>
          </p:cNvSpPr>
          <p:nvPr userDrawn="1"/>
        </p:nvSpPr>
        <p:spPr>
          <a:xfrm>
            <a:off x="6715140" y="-24"/>
            <a:ext cx="2214578" cy="762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129090, г.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Москва, 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ул.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Большая Спасская,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д.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15, стр.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1, 4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</a:rPr>
              <a:t>www.dogm.mos.ru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011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A37E0-B82D-449F-BF9C-FE0CF28D43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8CF38-1FA7-4FAC-960E-0A0D71081D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00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899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E90A6-6666-44F9-94E1-F52821E9D4B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BC288-2C15-45DE-882E-160EA34E3F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61377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5F422-E6A7-439F-A824-EEF54DD94BF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F4FB-4C49-4B28-BB1F-A42564CC5C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40423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4FF6A-E2EB-4907-BC21-78816187131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1AE36-A3E5-4BE6-B5CF-BC88A7C7B8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8345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61ED4-1D5C-488F-B268-9D689F74377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86185-0CBC-4DAF-AAAB-6CB0762D30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77298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04D7-1E28-473D-99EA-E94A5C24B5C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FFD52-8952-4FD3-9818-2086EFF19B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09079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D3246-3106-4FCC-8F94-349A6B969AA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C05FD-A133-4225-A439-7D824B3CAD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67551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9121-08AE-4FD4-995B-52746093360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86CCC-28E4-49A4-AC76-1C8531C4E8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09859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DC493-1F5F-4E9F-A6B8-334C055E19F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D4F35-E50B-46FD-86C7-180B9A20CD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67375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0A06-3656-4F7F-9D98-5E5C4242570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B5DE0-142E-4E85-AE1D-94582876C8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2709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FD90-B023-47EB-B2EF-49450C50BCE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D2A1F-7830-4BDA-8090-6673984DDD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214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4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4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7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4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6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9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792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20000"/>
                <a:lumOff val="80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C3514-E894-4F18-ADDA-CB6456BE4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!MINOBR\Презентация 16х9 департамент\Background\ДО_Presentation_16x9-01.pn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2650" y="-2118"/>
            <a:ext cx="9138698" cy="686011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857232"/>
            <a:ext cx="178595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5" y="260665"/>
            <a:ext cx="1656183" cy="850961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290170" y="912800"/>
            <a:ext cx="6853843" cy="0"/>
          </a:xfrm>
          <a:prstGeom prst="line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36512" y="912800"/>
            <a:ext cx="598477" cy="0"/>
          </a:xfrm>
          <a:prstGeom prst="line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3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792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20000"/>
                <a:lumOff val="80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C3514-E894-4F18-ADDA-CB6456BE4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!MINOBR\Презентация 16х9 департамент\Background\ДО_Presentation_16x9-01.pn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2650" y="-2118"/>
            <a:ext cx="9138698" cy="686011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857232"/>
            <a:ext cx="178595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5" y="260661"/>
            <a:ext cx="1656183" cy="850961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290170" y="912800"/>
            <a:ext cx="6853843" cy="0"/>
          </a:xfrm>
          <a:prstGeom prst="line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36512" y="912800"/>
            <a:ext cx="598477" cy="0"/>
          </a:xfrm>
          <a:prstGeom prst="line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49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792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20000"/>
                <a:lumOff val="80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C3514-E894-4F18-ADDA-CB6456BE4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!MINOBR\Презентация 16х9 департамент\Background\ДО_Presentation_16x9-01.pn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2650" y="-2118"/>
            <a:ext cx="9138698" cy="686011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857232"/>
            <a:ext cx="178595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5" y="260656"/>
            <a:ext cx="1656183" cy="850961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290168" y="912800"/>
            <a:ext cx="6853843" cy="0"/>
          </a:xfrm>
          <a:prstGeom prst="line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36512" y="912800"/>
            <a:ext cx="598477" cy="0"/>
          </a:xfrm>
          <a:prstGeom prst="line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05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792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20000"/>
                <a:lumOff val="80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6185"/>
            <a:ext cx="78867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6684"/>
            <a:ext cx="78867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ED784C-94E0-47FE-BAC8-B8236C50A1A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0D53E70-1525-4268-9E77-8C86701F9B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800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69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3" descr="C:\Documents and Settings\KhovalygEKh\Рабочий стол\Без имени-1.jpg"/>
          <p:cNvPicPr>
            <a:picLocks noChangeAspect="1" noChangeArrowheads="1"/>
          </p:cNvPicPr>
          <p:nvPr/>
        </p:nvPicPr>
        <p:blipFill>
          <a:blip r:embed="rId2" cstate="print"/>
          <a:srcRect r="23764"/>
          <a:stretch>
            <a:fillRect/>
          </a:stretch>
        </p:blipFill>
        <p:spPr bwMode="auto">
          <a:xfrm>
            <a:off x="0" y="3713"/>
            <a:ext cx="9144000" cy="90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76116" y="6331"/>
            <a:ext cx="5791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Тыва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1" y="2629919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i="1" dirty="0" smtClean="0">
                <a:solidFill>
                  <a:srgbClr val="003366"/>
                </a:solidFill>
                <a:latin typeface="Times New Roman" pitchFamily="18" charset="0"/>
              </a:rPr>
              <a:t>Особенности ГИА-2024</a:t>
            </a:r>
            <a:r>
              <a:rPr lang="ru-RU" altLang="ru-RU" sz="4800" b="1" i="1" dirty="0">
                <a:solidFill>
                  <a:srgbClr val="003366"/>
                </a:solidFill>
                <a:latin typeface="Times New Roman" pitchFamily="18" charset="0"/>
              </a:rPr>
              <a:t/>
            </a:r>
            <a:br>
              <a:rPr lang="ru-RU" altLang="ru-RU" sz="4800" b="1" i="1" dirty="0">
                <a:solidFill>
                  <a:srgbClr val="003366"/>
                </a:solidFill>
                <a:latin typeface="Times New Roman" pitchFamily="18" charset="0"/>
              </a:rPr>
            </a:br>
            <a:r>
              <a:rPr lang="ru-RU" altLang="ru-RU" sz="4800" b="1" i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endParaRPr lang="ru-RU" sz="48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0"/>
    </mc:Choice>
    <mc:Fallback xmlns="">
      <p:transition spd="slow" advTm="365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79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92" y="244803"/>
            <a:ext cx="734481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Участники имеют право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553" y="1238577"/>
            <a:ext cx="83529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в резервные дни: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совпадение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сроков проведения экзаменов по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предметам; 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неудовлетворительных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чем по двум учебным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предметам; </a:t>
            </a:r>
          </a:p>
          <a:p>
            <a:pPr marL="342900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проходящие ГИА только по обязательным учебным предметам, и получившие неудовлетворительный результат по одному из обязательных учебных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предметов;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неявка на экзамен по уважительной причине; 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завершение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экзаменационной работы по уважительным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конфликтной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 о нарушении установленного порядка проведения ГИА. </a:t>
            </a:r>
          </a:p>
        </p:txBody>
      </p:sp>
    </p:spTree>
    <p:extLst>
      <p:ext uri="{BB962C8B-B14F-4D97-AF65-F5344CB8AC3E}">
        <p14:creationId xmlns:p14="http://schemas.microsoft.com/office/powerpoint/2010/main" val="3383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79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242211"/>
            <a:ext cx="6804246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000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Участники имеют право</a:t>
            </a: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410344" y="1290463"/>
            <a:ext cx="8444474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Допуск в дополнительный (сентябрьский) период</a:t>
            </a:r>
            <a:endParaRPr lang="en-US" altLang="ru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10344" y="2105011"/>
            <a:ext cx="82666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Участники, получившие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ГИА неудовлетворительные результаты более чем по двум учебным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- дополнительный период (сентябрьские сроки)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неудовлетворительный результат по одному или двум учебным предметам на ГИА в резервные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основного периода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02" y="5589240"/>
            <a:ext cx="1312168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79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48" y="227511"/>
            <a:ext cx="7344817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Участники имеют право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35601" y="1124745"/>
            <a:ext cx="7668853" cy="604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ru-RU" alt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 Подать </a:t>
            </a:r>
            <a:r>
              <a:rPr lang="ru-RU" alt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апелляцию </a:t>
            </a:r>
            <a:r>
              <a:rPr lang="ru-RU" alt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в случае: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ru-RU" alt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alt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Нарушения </a:t>
            </a:r>
            <a:r>
              <a:rPr lang="ru-RU" alt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порядка ГИА </a:t>
            </a:r>
            <a:endParaRPr lang="ru-RU" altLang="ru-RU" sz="3000" dirty="0" smtClean="0">
              <a:solidFill>
                <a:srgbClr val="00206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ru-RU" altLang="ru-RU" sz="2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(</a:t>
            </a:r>
            <a:r>
              <a:rPr lang="ru-RU" altLang="ru-RU" sz="2600" i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в день проведения экзамена до выхода из ППЭ</a:t>
            </a:r>
            <a:r>
              <a:rPr lang="ru-RU" altLang="ru-RU" sz="2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endParaRPr lang="ru-RU" altLang="ru-RU" sz="3000" dirty="0">
              <a:solidFill>
                <a:srgbClr val="00206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alt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Несогласия </a:t>
            </a:r>
            <a:r>
              <a:rPr lang="ru-RU" alt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с выставленными </a:t>
            </a:r>
            <a:r>
              <a:rPr lang="ru-RU" alt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баллами       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ru-RU" altLang="ru-RU" sz="2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( </a:t>
            </a:r>
            <a:r>
              <a:rPr lang="ru-RU" altLang="ru-RU" sz="2600" i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в течение двух </a:t>
            </a:r>
            <a:r>
              <a:rPr lang="ru-RU" altLang="ru-RU" sz="2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     рабочих </a:t>
            </a:r>
            <a:r>
              <a:rPr lang="ru-RU" altLang="ru-RU" sz="2600" i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дней со дня объявления результатов ЕГЭ по соответствующему предмету)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0000"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None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01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79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227511"/>
            <a:ext cx="6804246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0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Участники обязаны</a:t>
            </a: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415838" y="1046570"/>
            <a:ext cx="84444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Соблюдать график экзаменов и их продолжительность</a:t>
            </a:r>
            <a:endParaRPr lang="en-US" alt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02" y="5589240"/>
            <a:ext cx="1312168" cy="12687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6937" y="1516479"/>
            <a:ext cx="78480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33333"/>
                </a:solidFill>
                <a:latin typeface="-apple-system"/>
              </a:rPr>
              <a:t>3 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часа 55 минут — ОГЭ по русскому языку, математике и литературе.</a:t>
            </a:r>
          </a:p>
          <a:p>
            <a:r>
              <a:rPr lang="ru-RU" sz="2400" dirty="0">
                <a:solidFill>
                  <a:srgbClr val="333333"/>
                </a:solidFill>
                <a:latin typeface="-apple-system"/>
              </a:rPr>
              <a:t>3 часа — экзамен по физике, химии, обществознанию и истории.</a:t>
            </a:r>
          </a:p>
          <a:p>
            <a:r>
              <a:rPr lang="ru-RU" sz="2400" dirty="0">
                <a:solidFill>
                  <a:srgbClr val="333333"/>
                </a:solidFill>
                <a:latin typeface="-apple-system"/>
              </a:rPr>
              <a:t>2 часа 30 минут — география, биология и информатика.</a:t>
            </a:r>
          </a:p>
          <a:p>
            <a:r>
              <a:rPr lang="ru-RU" sz="2400" dirty="0">
                <a:solidFill>
                  <a:srgbClr val="333333"/>
                </a:solidFill>
                <a:latin typeface="-apple-system"/>
              </a:rPr>
              <a:t>2 часа 15 минут — иностранные языки (английский, испанский, немецкий, французский).</a:t>
            </a:r>
          </a:p>
          <a:p>
            <a:r>
              <a:rPr lang="ru-RU" sz="2400" dirty="0">
                <a:solidFill>
                  <a:srgbClr val="333333"/>
                </a:solidFill>
                <a:latin typeface="-apple-system"/>
              </a:rPr>
              <a:t>Экзамен по иностранным языкам делится на две части — устную и письменную. Длительность письменной части ОГЭ — два часа, устная длится всего 15 минут.</a:t>
            </a:r>
            <a:endParaRPr lang="ru-RU" sz="24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35163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ru-RU" b="1" dirty="0">
                <a:latin typeface="__Inter_5498f1"/>
              </a:rPr>
              <a:t>Минимальные первичные баллы </a:t>
            </a:r>
            <a:r>
              <a:rPr lang="ru-RU" b="1" dirty="0" smtClean="0">
                <a:latin typeface="__Inter_5498f1"/>
              </a:rPr>
              <a:t/>
            </a:r>
            <a:br>
              <a:rPr lang="ru-RU" b="1" dirty="0" smtClean="0">
                <a:latin typeface="__Inter_5498f1"/>
              </a:rPr>
            </a:br>
            <a:r>
              <a:rPr lang="ru-RU" b="1" dirty="0" smtClean="0">
                <a:latin typeface="__Inter_5498f1"/>
              </a:rPr>
              <a:t>ОГЭ-2024</a:t>
            </a:r>
            <a:r>
              <a:rPr lang="ru-RU" b="1" dirty="0">
                <a:latin typeface="__Inter_5498f1"/>
              </a:rPr>
              <a:t/>
            </a:r>
            <a:br>
              <a:rPr lang="ru-RU" b="1" dirty="0">
                <a:latin typeface="__Inter_5498f1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327" y="836712"/>
            <a:ext cx="9073008" cy="5661248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dirty="0">
                <a:solidFill>
                  <a:srgbClr val="000000"/>
                </a:solidFill>
                <a:latin typeface="__Inter_5498f1"/>
              </a:rPr>
              <a:t/>
            </a:r>
            <a:br>
              <a:rPr lang="ru-RU" dirty="0">
                <a:solidFill>
                  <a:srgbClr val="000000"/>
                </a:solidFill>
                <a:latin typeface="__Inter_5498f1"/>
              </a:rPr>
            </a:br>
            <a:endParaRPr lang="ru-RU" dirty="0">
              <a:solidFill>
                <a:srgbClr val="000000"/>
              </a:solidFill>
              <a:latin typeface="__Inter_5498f1"/>
            </a:endParaRPr>
          </a:p>
          <a:p>
            <a:pPr fontAlgn="base"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  <a:latin typeface="inherit"/>
              </a:rPr>
              <a:t>Русский 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язык – 15</a:t>
            </a:r>
          </a:p>
          <a:p>
            <a:pPr fontAlgn="base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inherit"/>
              </a:rPr>
              <a:t>Математика – 8 баллов (не менее 2 баллов должно быть получено за выполнение заданий по геометрии)</a:t>
            </a:r>
          </a:p>
          <a:p>
            <a:pPr fontAlgn="base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inherit"/>
              </a:rPr>
              <a:t>Литература – 16</a:t>
            </a:r>
          </a:p>
          <a:p>
            <a:pPr fontAlgn="base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inherit"/>
              </a:rPr>
              <a:t>Иностранные языки – 29</a:t>
            </a:r>
          </a:p>
          <a:p>
            <a:pPr fontAlgn="base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inherit"/>
              </a:rPr>
              <a:t>Физика – 11</a:t>
            </a:r>
          </a:p>
          <a:p>
            <a:pPr fontAlgn="base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inherit"/>
              </a:rPr>
              <a:t>Химия – 10</a:t>
            </a:r>
          </a:p>
          <a:p>
            <a:pPr fontAlgn="base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inherit"/>
              </a:rPr>
              <a:t>Биология – 13</a:t>
            </a:r>
          </a:p>
          <a:p>
            <a:pPr fontAlgn="base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inherit"/>
              </a:rPr>
              <a:t>География – 12</a:t>
            </a:r>
          </a:p>
          <a:p>
            <a:pPr fontAlgn="base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inherit"/>
              </a:rPr>
              <a:t>Информатика – 5</a:t>
            </a:r>
          </a:p>
          <a:p>
            <a:pPr fontAlgn="base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inherit"/>
              </a:rPr>
              <a:t>История – 11</a:t>
            </a:r>
          </a:p>
          <a:p>
            <a:pPr fontAlgn="base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inherit"/>
              </a:rPr>
              <a:t>Обществознание – 14</a:t>
            </a:r>
          </a:p>
          <a:p>
            <a:pPr fontAlgn="base"/>
            <a:r>
              <a:rPr lang="ru-RU" dirty="0">
                <a:latin typeface="__Inter_5498f1"/>
              </a:rPr>
              <a:t>В случае, если учащий получит меньше баллов, его результат прохождения экзамена оценивается как неудовлетворительный (оценка «два</a:t>
            </a:r>
            <a:r>
              <a:rPr lang="ru-RU" dirty="0" smtClean="0">
                <a:latin typeface="__Inter_5498f1"/>
              </a:rPr>
              <a:t>»).</a:t>
            </a:r>
          </a:p>
          <a:p>
            <a:pPr fontAlgn="base"/>
            <a:r>
              <a:rPr lang="ru-RU" dirty="0" smtClean="0">
                <a:latin typeface="__Inter_5498f1"/>
              </a:rPr>
              <a:t>Шкала перевода баллов ОГЭ в оценки</a:t>
            </a:r>
            <a:endParaRPr lang="ru-RU" dirty="0">
              <a:latin typeface="__Inter_5498f1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5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79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227511"/>
            <a:ext cx="6804246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0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Участники обязаны</a:t>
            </a: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-39347" y="1836747"/>
            <a:ext cx="844447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Соблюдать правила поведения в ППЭ</a:t>
            </a:r>
            <a:endParaRPr lang="en-US" altLang="ru-RU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02" y="5589240"/>
            <a:ext cx="1312168" cy="1268760"/>
          </a:xfrm>
          <a:prstGeom prst="rect">
            <a:avLst/>
          </a:prstGeom>
        </p:spPr>
      </p:pic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321433" y="2492915"/>
            <a:ext cx="8444474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9.00 ч. – вход в ППЭ;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входе в ППЭ и в аудиторию выпускник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предъявить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паспорт;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иметь черную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ручку (запасные ручки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воспитания, лекарства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питание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необходимости).</a:t>
            </a:r>
          </a:p>
        </p:txBody>
      </p:sp>
    </p:spTree>
    <p:extLst>
      <p:ext uri="{BB962C8B-B14F-4D97-AF65-F5344CB8AC3E}">
        <p14:creationId xmlns:p14="http://schemas.microsoft.com/office/powerpoint/2010/main" val="4177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722" y="5877272"/>
            <a:ext cx="1015278" cy="98072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79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93435"/>
            <a:ext cx="6804246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000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Запрещено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67544" y="1407093"/>
            <a:ext cx="820945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азговаривать во время экзамена в аудитории с другими участниками;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ересаживаться;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ереписывать задания КИМ;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обмениваться любыми материалами и предметами;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выносить любые экзаменационные материалы из аудитории;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еремещаться по ППЭ без сопровождения организаторов;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меть при себе: средства связи, электронно-вычислительную технику, фото, видео – аудиоаппаратуру, справочные материалы, шпаргалки и средства хранения и передачи информации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94820"/>
            <a:ext cx="9001000" cy="46166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endParaRPr lang="ru-RU" sz="2400" b="1" cap="all" spc="-100" dirty="0">
              <a:solidFill>
                <a:srgbClr val="00A6EB"/>
              </a:solidFill>
              <a:latin typeface="Trebuchet MS" pitchFamily="34" charset="0"/>
              <a:cs typeface="Lath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33413"/>
            <a:ext cx="8928992" cy="5727355"/>
          </a:xfr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Основной период: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21 мая – </a:t>
            </a:r>
            <a:r>
              <a:rPr lang="ru-RU" sz="2400" b="1" dirty="0" smtClean="0">
                <a:solidFill>
                  <a:srgbClr val="143B8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иностранный язык (письменно)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22 мая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иностранный язык (устно)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27 мая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биология, информатика, обществознание, химия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30 мая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география, история, химия, физика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июня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русский язык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июня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математика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июня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информатика, обществознание, география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14 июня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биология, информатика, литература, физика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24 июня – 2 июля – резервные дни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Дополнительный период: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 – 13 сентября 2024 г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., 18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24 сентября 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резервные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400" dirty="0">
              <a:solidFill>
                <a:srgbClr val="333333"/>
              </a:solidFill>
              <a:latin typeface="YS Text"/>
            </a:endParaRPr>
          </a:p>
          <a:p>
            <a:pPr>
              <a:buFont typeface="Arial"/>
              <a:buChar char="•"/>
            </a:pPr>
            <a:r>
              <a:rPr lang="ru-RU" sz="2400" dirty="0" smtClean="0">
                <a:solidFill>
                  <a:srgbClr val="333333"/>
                </a:solidFill>
                <a:latin typeface="YS Text"/>
              </a:rPr>
              <a:t>3 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сентября (вторник) — математика;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333333"/>
                </a:solidFill>
                <a:latin typeface="YS Text"/>
              </a:rPr>
              <a:t>6 сентября (пятница) — русский язык;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333333"/>
                </a:solidFill>
                <a:latin typeface="YS Text"/>
              </a:rPr>
              <a:t>10 сентября (вторник) — биология, география, история, физика;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333333"/>
                </a:solidFill>
                <a:latin typeface="YS Text"/>
              </a:rPr>
              <a:t>13 сентября (пятница) — иностранные языки (английский, испанский, немецкий, французский), информатика, литература, обществознание, химия.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7439"/>
            <a:ext cx="856895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ГИА-2024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1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51" y="338897"/>
            <a:ext cx="8395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для подготовки к ГИА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2276872"/>
            <a:ext cx="23042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hlinkClick r:id="rId2"/>
              </a:rPr>
              <a:t>https://fipi.ru</a:t>
            </a:r>
            <a:r>
              <a:rPr lang="en-US" sz="2400" dirty="0" smtClean="0">
                <a:solidFill>
                  <a:prstClr val="black"/>
                </a:solidFill>
                <a:hlinkClick r:id="rId2"/>
              </a:rPr>
              <a:t>/</a:t>
            </a:r>
            <a:endParaRPr lang="ru-RU" sz="2400" dirty="0" smtClean="0">
              <a:solidFill>
                <a:prstClr val="black"/>
              </a:solidFill>
            </a:endParaRPr>
          </a:p>
          <a:p>
            <a:pPr algn="ctr"/>
            <a:endParaRPr lang="ru-RU" sz="2400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1" y="1220757"/>
            <a:ext cx="6483206" cy="528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87" y="2852950"/>
            <a:ext cx="1447255" cy="108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2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ОБРАЗЕЦ КОЛОНТИТУЛА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D31EA20-67C3-4992-B0EE-2E4922FFF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9" t="12200" r="16926" b="5201"/>
          <a:stretch/>
        </p:blipFill>
        <p:spPr>
          <a:xfrm>
            <a:off x="2184042" y="117433"/>
            <a:ext cx="6959971" cy="644138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CED37AB-B6A3-4038-BE86-6DA58CFC5265}"/>
              </a:ext>
            </a:extLst>
          </p:cNvPr>
          <p:cNvSpPr/>
          <p:nvPr/>
        </p:nvSpPr>
        <p:spPr>
          <a:xfrm>
            <a:off x="-19367" y="2116869"/>
            <a:ext cx="289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для подготовки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ГИА</a:t>
            </a:r>
          </a:p>
          <a:p>
            <a:pPr>
              <a:defRPr/>
            </a:pP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85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16641" y="1777173"/>
            <a:ext cx="8216586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Порядок проведения ГИА-9 </a:t>
            </a:r>
            <a:r>
              <a:rPr lang="ru-RU" sz="28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твержден приказом </a:t>
            </a:r>
          </a:p>
          <a:p>
            <a:pPr>
              <a:spcBef>
                <a:spcPct val="20000"/>
              </a:spcBef>
            </a:pPr>
            <a:r>
              <a:rPr lang="ru-RU" sz="28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Министерства просвещения РФ и Федеральной службой по надзору в сфере образования и науки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04.04.2023 г. № 232/551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0244" y="1192421"/>
            <a:ext cx="8869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ГИА-государственная</a:t>
            </a:r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итоговая аттестация </a:t>
            </a:r>
            <a:endParaRPr lang="ru-RU" sz="28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084" y="102371"/>
            <a:ext cx="5791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Тыва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38492"/>
            <a:ext cx="2304256" cy="359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6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также могут оказать помощь выпускнику в подготовке к Государственной итоговой аттестации: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algn="just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sz="200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algn="just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систематической работы ученика с тренировочными экзаменационными заданиями </a:t>
            </a:r>
            <a:r>
              <a:rPr lang="ru-RU" sz="28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r>
              <a:rPr lang="ru-RU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сборники </a:t>
            </a:r>
            <a:r>
              <a:rPr lang="ru-RU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на печатной основе и т.д.);</a:t>
            </a:r>
          </a:p>
          <a:p>
            <a:pPr marL="177800" indent="-177800" algn="just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sz="2800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algn="just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поддержка уверенности учащегося в своих силах;</a:t>
            </a:r>
          </a:p>
          <a:p>
            <a:pPr marL="177800" indent="-177800" algn="just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sz="2800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algn="just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формированию понимания у ученика ответственности за своё образование, а также бесперспективности шпаргалок и иных запрещённых к использованию на ГИА источников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53978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горячей линии ГИА</a:t>
            </a:r>
            <a:br>
              <a:rPr lang="ru-RU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1"/>
            <a:ext cx="8640960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8(39422) 5-61-26</a:t>
            </a:r>
            <a:endParaRPr lang="ru-RU" sz="5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9521" y="4005082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prstClr val="black"/>
                </a:solidFill>
              </a:rPr>
              <a:t>Информация по ГИА </a:t>
            </a:r>
            <a:r>
              <a:rPr lang="en-US" sz="4000" b="1" dirty="0">
                <a:solidFill>
                  <a:prstClr val="black"/>
                </a:solidFill>
              </a:rPr>
              <a:t>http://fipi.ru/</a:t>
            </a:r>
            <a:r>
              <a:rPr lang="ru-RU" sz="4000" b="1" dirty="0">
                <a:solidFill>
                  <a:prstClr val="black"/>
                </a:solidFill>
                <a:latin typeface="CAMBRIA"/>
              </a:rPr>
              <a:t>«Федеральный институт педагогических измерений»</a:t>
            </a:r>
          </a:p>
        </p:txBody>
      </p:sp>
    </p:spTree>
    <p:extLst>
      <p:ext uri="{BB962C8B-B14F-4D97-AF65-F5344CB8AC3E}">
        <p14:creationId xmlns:p14="http://schemas.microsoft.com/office/powerpoint/2010/main" val="18320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" y="18948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46" y="239606"/>
            <a:ext cx="794502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Перечень экзаменов для получения аттестата за 9 класс </a:t>
            </a:r>
            <a:endParaRPr lang="ru-RU" sz="2400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03664" y="4725145"/>
            <a:ext cx="4007161" cy="1367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altLang="ru-RU" sz="2400" b="1" u="sng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200" u="sng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обязательных экзамена:</a:t>
            </a:r>
          </a:p>
          <a:p>
            <a:pPr marL="457200" indent="-457200" algn="just">
              <a:lnSpc>
                <a:spcPct val="80000"/>
              </a:lnSpc>
              <a:buAutoNum type="arabicParenR"/>
              <a:defRPr/>
            </a:pPr>
            <a:r>
              <a:rPr lang="ru-RU" altLang="ru-RU" sz="3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marL="457200" indent="-457200" algn="just">
              <a:lnSpc>
                <a:spcPct val="80000"/>
              </a:lnSpc>
              <a:buAutoNum type="arabicParenR"/>
              <a:defRPr/>
            </a:pPr>
            <a:r>
              <a:rPr lang="ru-RU" altLang="ru-RU" sz="3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10809" y="4941186"/>
            <a:ext cx="3188314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altLang="ru-RU" sz="32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altLang="ru-RU" sz="28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altLang="ru-RU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выбору ИТОГО: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altLang="ru-RU" sz="4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4 предмета </a:t>
            </a:r>
          </a:p>
          <a:p>
            <a:pPr algn="just">
              <a:lnSpc>
                <a:spcPct val="80000"/>
              </a:lnSpc>
              <a:defRPr/>
            </a:pPr>
            <a:endParaRPr lang="ru-RU" altLang="ru-RU" sz="28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endParaRPr lang="ru-RU" altLang="ru-RU" sz="28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14" y="1196243"/>
            <a:ext cx="3744416" cy="2117848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4186981" y="3530413"/>
            <a:ext cx="1008112" cy="978408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28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79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5" y="168907"/>
            <a:ext cx="606041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Допуск к ГИА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827584" y="1700827"/>
            <a:ext cx="7924112" cy="3925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alt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– «зачет»</a:t>
            </a:r>
            <a:r>
              <a:rPr lang="ru-RU" altLang="ru-RU" sz="28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alt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28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alt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«Удовлетворительно» по всем предметам образовательной программы.</a:t>
            </a:r>
            <a:endParaRPr lang="en-US" altLang="ru-RU" sz="28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49" y="4149080"/>
            <a:ext cx="410445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79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241635"/>
            <a:ext cx="7596334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Допуск к ГИА</a:t>
            </a:r>
          </a:p>
        </p:txBody>
      </p:sp>
      <p:sp>
        <p:nvSpPr>
          <p:cNvPr id="19" name="Объект 2"/>
          <p:cNvSpPr>
            <a:spLocks noGrp="1"/>
          </p:cNvSpPr>
          <p:nvPr>
            <p:ph idx="4294967295"/>
          </p:nvPr>
        </p:nvSpPr>
        <p:spPr>
          <a:xfrm>
            <a:off x="169439" y="1772834"/>
            <a:ext cx="8748462" cy="3599855"/>
          </a:xfrm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допуске к государственной итоговой аттестации принимается педагогическим советом образовательной организации и оформляется распорядительным актом образовательной организации в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мае 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года. </a:t>
            </a:r>
          </a:p>
        </p:txBody>
      </p:sp>
    </p:spTree>
    <p:extLst>
      <p:ext uri="{BB962C8B-B14F-4D97-AF65-F5344CB8AC3E}">
        <p14:creationId xmlns:p14="http://schemas.microsoft.com/office/powerpoint/2010/main" val="37268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79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242211"/>
            <a:ext cx="6804246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000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Права и обязанности участников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10344" y="2105029"/>
            <a:ext cx="826665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 имеет право на защиту своего права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получения объективного результата своих знаний 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18" y="5398219"/>
            <a:ext cx="1312168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" y="18948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46" y="239606"/>
            <a:ext cx="794502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 целью  повышения объективности</a:t>
            </a:r>
            <a:endParaRPr lang="ru-RU" sz="2400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64" y="5603080"/>
            <a:ext cx="1229109" cy="92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83" y="5385909"/>
            <a:ext cx="1775042" cy="121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6" y="2569815"/>
            <a:ext cx="1972903" cy="1151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2032496" y="1344948"/>
            <a:ext cx="6623372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4F81BD"/>
              </a:buClr>
              <a:buSzPct val="100000"/>
              <a:defRPr/>
            </a:pPr>
            <a:r>
              <a:rPr lang="ru-RU" sz="2200" dirty="0">
                <a:solidFill>
                  <a:prstClr val="black"/>
                </a:solidFill>
                <a:latin typeface="Arial" charset="0"/>
              </a:rPr>
              <a:t>- </a:t>
            </a:r>
            <a:r>
              <a:rPr lang="ru-RU" sz="2200" dirty="0">
                <a:solidFill>
                  <a:srgbClr val="FF0000"/>
                </a:solidFill>
                <a:latin typeface="Arial" charset="0"/>
              </a:rPr>
              <a:t>пункт проведения экзаменов</a:t>
            </a:r>
            <a:r>
              <a:rPr lang="ru-RU" sz="2200" dirty="0">
                <a:solidFill>
                  <a:prstClr val="black"/>
                </a:solidFill>
                <a:latin typeface="Arial" charset="0"/>
              </a:rPr>
              <a:t>: штаб ППЭ, аудитории для участников ГИА, медпункт, санитарные комнаты, комнаты для СМИ и общественных наблюдателей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6354" y="3286343"/>
            <a:ext cx="8424936" cy="245605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4F81BD"/>
              </a:buClr>
              <a:buSzPct val="100000"/>
              <a:defRPr/>
            </a:pPr>
            <a:endParaRPr lang="ru-RU" sz="2400" dirty="0">
              <a:solidFill>
                <a:srgbClr val="003366"/>
              </a:solidFill>
              <a:latin typeface="Arial" charset="0"/>
            </a:endParaRPr>
          </a:p>
          <a:p>
            <a:pPr marL="514350" indent="-514350">
              <a:spcBef>
                <a:spcPct val="20000"/>
              </a:spcBef>
              <a:buClr>
                <a:srgbClr val="4F81BD"/>
              </a:buClr>
              <a:buSzPct val="100000"/>
              <a:buFontTx/>
              <a:buAutoNum type="arabicParenR"/>
              <a:defRPr/>
            </a:pPr>
            <a:r>
              <a:rPr lang="ru-RU" sz="2000" b="1" dirty="0" err="1" smtClean="0">
                <a:solidFill>
                  <a:srgbClr val="003366"/>
                </a:solidFill>
                <a:latin typeface="Arial" charset="0"/>
              </a:rPr>
              <a:t>Металлодетекторы</a:t>
            </a:r>
            <a:endParaRPr lang="ru-RU" sz="2000" b="1" dirty="0">
              <a:solidFill>
                <a:srgbClr val="003366"/>
              </a:solidFill>
              <a:latin typeface="Arial" charset="0"/>
            </a:endParaRPr>
          </a:p>
          <a:p>
            <a:pPr marL="514350" indent="-514350">
              <a:spcBef>
                <a:spcPct val="20000"/>
              </a:spcBef>
              <a:buClr>
                <a:srgbClr val="4F81BD"/>
              </a:buClr>
              <a:buSzPct val="100000"/>
              <a:buFontTx/>
              <a:buAutoNum type="arabicParenR"/>
              <a:defRPr/>
            </a:pPr>
            <a:r>
              <a:rPr lang="ru-RU" sz="2000" b="1" dirty="0">
                <a:solidFill>
                  <a:srgbClr val="003366"/>
                </a:solidFill>
                <a:latin typeface="Arial" charset="0"/>
              </a:rPr>
              <a:t>Видеонаблюдение </a:t>
            </a:r>
          </a:p>
          <a:p>
            <a:pPr marL="514350" indent="-514350">
              <a:spcBef>
                <a:spcPct val="20000"/>
              </a:spcBef>
              <a:buClr>
                <a:srgbClr val="4F81BD"/>
              </a:buClr>
              <a:buSzPct val="100000"/>
              <a:buFontTx/>
              <a:buAutoNum type="arabicParenR"/>
              <a:defRPr/>
            </a:pPr>
            <a:r>
              <a:rPr lang="ru-RU" sz="2000" b="1" dirty="0" smtClean="0">
                <a:solidFill>
                  <a:srgbClr val="003366"/>
                </a:solidFill>
                <a:latin typeface="Arial" charset="0"/>
              </a:rPr>
              <a:t>Подавители </a:t>
            </a:r>
            <a:r>
              <a:rPr lang="ru-RU" sz="2000" b="1" dirty="0">
                <a:solidFill>
                  <a:srgbClr val="003366"/>
                </a:solidFill>
                <a:latin typeface="Arial" charset="0"/>
              </a:rPr>
              <a:t>сигналов сотовой связи</a:t>
            </a:r>
          </a:p>
          <a:p>
            <a:pPr marL="514350" indent="-514350">
              <a:spcBef>
                <a:spcPct val="20000"/>
              </a:spcBef>
              <a:buClr>
                <a:srgbClr val="4F81BD"/>
              </a:buClr>
              <a:buSzPct val="100000"/>
              <a:buFontTx/>
              <a:buAutoNum type="arabicParenR"/>
              <a:defRPr/>
            </a:pPr>
            <a:r>
              <a:rPr lang="ru-RU" sz="2000" b="1" dirty="0" smtClean="0">
                <a:solidFill>
                  <a:srgbClr val="003366"/>
                </a:solidFill>
                <a:latin typeface="Arial" charset="0"/>
              </a:rPr>
              <a:t>Новые технологии проведения</a:t>
            </a:r>
            <a:endParaRPr lang="ru-RU" sz="2000" b="1" dirty="0">
              <a:solidFill>
                <a:srgbClr val="003366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4F81BD"/>
              </a:buClr>
              <a:buSzPct val="100000"/>
              <a:defRPr/>
            </a:pPr>
            <a:endParaRPr lang="ru-RU" sz="2800" b="1" dirty="0">
              <a:solidFill>
                <a:srgbClr val="003366"/>
              </a:solidFill>
              <a:latin typeface="Arial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72" y="3475081"/>
            <a:ext cx="2195923" cy="1995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9"/>
          <p:cNvSpPr>
            <a:spLocks noChangeArrowheads="1"/>
          </p:cNvSpPr>
          <p:nvPr/>
        </p:nvSpPr>
        <p:spPr bwMode="auto">
          <a:xfrm>
            <a:off x="2246569" y="2865605"/>
            <a:ext cx="4721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Clr>
                <a:srgbClr val="4F81BD"/>
              </a:buClr>
              <a:buSzPct val="100000"/>
              <a:buNone/>
            </a:pPr>
            <a:r>
              <a:rPr lang="ru-RU" altLang="ru-RU" sz="2400" b="1" u="sng" dirty="0">
                <a:solidFill>
                  <a:srgbClr val="0070C0"/>
                </a:solidFill>
                <a:latin typeface="Arial" panose="020B0604020202020204" pitchFamily="34" charset="0"/>
              </a:rPr>
              <a:t>Техническое оснащение ППЭ: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9809" y="1137827"/>
            <a:ext cx="2016224" cy="29238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4F81BD"/>
              </a:buClr>
              <a:buSzPct val="100000"/>
              <a:defRPr/>
            </a:pPr>
            <a:endParaRPr lang="ru-RU" sz="4000" b="1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4F81BD"/>
              </a:buClr>
              <a:buSzPct val="100000"/>
              <a:defRPr/>
            </a:pPr>
            <a:r>
              <a:rPr lang="ru-RU" sz="4000" b="1" dirty="0">
                <a:solidFill>
                  <a:prstClr val="black"/>
                </a:solidFill>
                <a:latin typeface="Arial" charset="0"/>
              </a:rPr>
              <a:t>ППЭ </a:t>
            </a:r>
          </a:p>
          <a:p>
            <a:pPr>
              <a:spcBef>
                <a:spcPct val="20000"/>
              </a:spcBef>
              <a:buClr>
                <a:srgbClr val="4F81BD"/>
              </a:buClr>
              <a:buSzPct val="100000"/>
              <a:defRPr/>
            </a:pPr>
            <a:r>
              <a:rPr lang="ru-RU" sz="4000" b="1" dirty="0">
                <a:solidFill>
                  <a:prstClr val="black"/>
                </a:solidFill>
                <a:latin typeface="Arial" charset="0"/>
              </a:rPr>
              <a:t> </a:t>
            </a:r>
          </a:p>
          <a:p>
            <a:pPr>
              <a:spcBef>
                <a:spcPct val="20000"/>
              </a:spcBef>
              <a:buClr>
                <a:srgbClr val="4F81BD"/>
              </a:buClr>
              <a:buSzPct val="100000"/>
              <a:defRPr/>
            </a:pPr>
            <a:endParaRPr lang="ru-RU" sz="4000" b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8" y="2543864"/>
            <a:ext cx="1524879" cy="99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42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79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227511"/>
            <a:ext cx="6804246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0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Участники имеют право</a:t>
            </a:r>
          </a:p>
        </p:txBody>
      </p:sp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152924" y="597547"/>
            <a:ext cx="84444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Допускается наличие на экзаменах:</a:t>
            </a:r>
            <a:endParaRPr lang="en-US" alt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9380" y="1040490"/>
            <a:ext cx="864863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i="1" dirty="0">
                <a:latin typeface="var(--inter)"/>
              </a:rPr>
              <a:t>Русский язык</a:t>
            </a:r>
            <a:r>
              <a:rPr lang="ru-RU" sz="2800" dirty="0">
                <a:latin typeface="__Inter_5498f1"/>
              </a:rPr>
              <a:t>: разрешается пользоваться орфографическим словарем, который учащемуся выдадут в пункте проведения ОГЭ.</a:t>
            </a:r>
          </a:p>
          <a:p>
            <a:pPr fontAlgn="base"/>
            <a:r>
              <a:rPr lang="ru-RU" sz="2800" i="1" dirty="0">
                <a:latin typeface="var(--inter)"/>
              </a:rPr>
              <a:t>Математика</a:t>
            </a:r>
            <a:r>
              <a:rPr lang="ru-RU" sz="2800" dirty="0">
                <a:latin typeface="__Inter_5498f1"/>
              </a:rPr>
              <a:t>: с собой можно принести линейку. Другие справочные материалы, если они необходимы для решения задач, будут выданы каждому ученику в пункте проведения ОГЭ вместе с экзаменационными вопросами.</a:t>
            </a:r>
          </a:p>
          <a:p>
            <a:pPr fontAlgn="base"/>
            <a:r>
              <a:rPr lang="ru-RU" sz="2800" i="1" dirty="0">
                <a:latin typeface="var(--inter)"/>
              </a:rPr>
              <a:t>Литература</a:t>
            </a:r>
            <a:r>
              <a:rPr lang="ru-RU" sz="2800" dirty="0">
                <a:latin typeface="__Inter_5498f1"/>
              </a:rPr>
              <a:t>: разрешено использование орфографического словаря. Также в пункте проведения ОГЭ учащийся имеет право получить полные тексты художественных произведений и сборников лирики</a:t>
            </a:r>
            <a:r>
              <a:rPr lang="ru-RU" sz="2800" dirty="0" smtClean="0">
                <a:latin typeface="__Inter_5498f1"/>
              </a:rPr>
              <a:t>.</a:t>
            </a:r>
            <a:endParaRPr lang="ru-RU" sz="2800" dirty="0">
              <a:latin typeface="__Inter_5498f1"/>
            </a:endParaRPr>
          </a:p>
        </p:txBody>
      </p:sp>
    </p:spTree>
    <p:extLst>
      <p:ext uri="{BB962C8B-B14F-4D97-AF65-F5344CB8AC3E}">
        <p14:creationId xmlns:p14="http://schemas.microsoft.com/office/powerpoint/2010/main" val="23863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 fontScale="70000" lnSpcReduction="20000"/>
          </a:bodyPr>
          <a:lstStyle/>
          <a:p>
            <a:pPr marL="0" lvl="0" indent="0" defTabSz="9144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__Inter_5498f1"/>
              </a:rPr>
              <a:t>Для некоторых дисциплин по выбору допускается использование на экзамене непрограммируемого калькулятора. Максимум разрешенных возможностей такого калькулятора – арифметические действия и вычисление тригонометрических функций. Калькуляторы с внутренней памятью либо с возможностью получения информации из внешних источников использовать на экзамене запрещено.</a:t>
            </a:r>
          </a:p>
          <a:p>
            <a:pPr marL="0" lvl="0" indent="0" defTabSz="914400" fontAlgn="base">
              <a:lnSpc>
                <a:spcPct val="100000"/>
              </a:lnSpc>
              <a:spcBef>
                <a:spcPts val="0"/>
              </a:spcBef>
              <a:buNone/>
            </a:pPr>
            <a:endParaRPr lang="ru-RU" sz="2800" i="1" dirty="0" smtClean="0">
              <a:solidFill>
                <a:prstClr val="black"/>
              </a:solidFill>
              <a:latin typeface="var(--inter)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prstClr val="black"/>
                </a:solidFill>
                <a:latin typeface="var(--inter)"/>
              </a:rPr>
              <a:t>Физика</a:t>
            </a:r>
            <a:r>
              <a:rPr lang="ru-RU" sz="2800" dirty="0">
                <a:solidFill>
                  <a:prstClr val="black"/>
                </a:solidFill>
                <a:latin typeface="__Inter_5498f1"/>
              </a:rPr>
              <a:t>: допускается использование линейки и непрограммируемого калькулятора. В случае, если для выполнения части заданий необходимо лабораторное оборудование, оно предоставляется в пункте сдачи ОГЭ.</a:t>
            </a:r>
          </a:p>
          <a:p>
            <a:pPr marL="0" lvl="0" indent="0" defTabSz="914400" fontAlgn="base">
              <a:lnSpc>
                <a:spcPct val="100000"/>
              </a:lnSpc>
              <a:spcBef>
                <a:spcPts val="0"/>
              </a:spcBef>
              <a:buNone/>
            </a:pPr>
            <a:endParaRPr lang="ru-RU" sz="2800" i="1" dirty="0" smtClean="0">
              <a:solidFill>
                <a:prstClr val="black"/>
              </a:solidFill>
              <a:latin typeface="var(--inter)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prstClr val="black"/>
                </a:solidFill>
                <a:latin typeface="var(--inter)"/>
              </a:rPr>
              <a:t>Химия</a:t>
            </a:r>
            <a:r>
              <a:rPr lang="ru-RU" sz="2800" dirty="0">
                <a:solidFill>
                  <a:prstClr val="black"/>
                </a:solidFill>
                <a:latin typeface="__Inter_5498f1"/>
              </a:rPr>
              <a:t>: разрешено пользоваться непрограммируемым калькулятором. Кроме того, в пункте проведения ОГЭ каждому учащемуся вместе с экзаменационными заданиями должны выдать справочные таблицы: периодическую систему химических элементов Д. И. Менделеева, таблицу растворимости солей, кислот и оснований в воде, а также электрохимический ряд напряжений металлов.</a:t>
            </a:r>
          </a:p>
          <a:p>
            <a:pPr marL="0" lvl="0" indent="0" defTabSz="914400" fontAlgn="base">
              <a:lnSpc>
                <a:spcPct val="100000"/>
              </a:lnSpc>
              <a:spcBef>
                <a:spcPts val="0"/>
              </a:spcBef>
              <a:buNone/>
            </a:pPr>
            <a:endParaRPr lang="ru-RU" sz="2800" i="1" dirty="0" smtClean="0">
              <a:solidFill>
                <a:prstClr val="black"/>
              </a:solidFill>
              <a:latin typeface="var(--inter)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prstClr val="black"/>
                </a:solidFill>
                <a:latin typeface="var(--inter)"/>
              </a:rPr>
              <a:t>Биология</a:t>
            </a:r>
            <a:r>
              <a:rPr lang="ru-RU" sz="2800" dirty="0">
                <a:solidFill>
                  <a:prstClr val="black"/>
                </a:solidFill>
                <a:latin typeface="__Inter_5498f1"/>
              </a:rPr>
              <a:t>: разрешено использовать непрограммируемый калькулятор.</a:t>
            </a:r>
          </a:p>
          <a:p>
            <a:pPr marL="0" lvl="0" indent="0" defTabSz="914400" fontAlgn="base">
              <a:lnSpc>
                <a:spcPct val="100000"/>
              </a:lnSpc>
              <a:spcBef>
                <a:spcPts val="0"/>
              </a:spcBef>
              <a:buNone/>
            </a:pPr>
            <a:endParaRPr lang="ru-RU" sz="2800" i="1" dirty="0" smtClean="0">
              <a:solidFill>
                <a:prstClr val="black"/>
              </a:solidFill>
              <a:latin typeface="var(--inter)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prstClr val="black"/>
                </a:solidFill>
                <a:latin typeface="var(--inter)"/>
              </a:rPr>
              <a:t>География</a:t>
            </a:r>
            <a:r>
              <a:rPr lang="ru-RU" sz="2800" dirty="0">
                <a:solidFill>
                  <a:prstClr val="black"/>
                </a:solidFill>
                <a:latin typeface="__Inter_5498f1"/>
              </a:rPr>
              <a:t>: разрешается использовать линейку, непрограммируемый калькулятор и географические атласы для 7, 8 и 9 классов.</a:t>
            </a:r>
          </a:p>
          <a:p>
            <a:pPr marL="0" lvl="0" indent="0" defTabSz="914400" fontAlgn="base">
              <a:lnSpc>
                <a:spcPct val="100000"/>
              </a:lnSpc>
              <a:spcBef>
                <a:spcPts val="0"/>
              </a:spcBef>
              <a:buNone/>
            </a:pPr>
            <a:endParaRPr lang="ru-RU" sz="2800" i="1" dirty="0" smtClean="0">
              <a:solidFill>
                <a:prstClr val="black"/>
              </a:solidFill>
              <a:latin typeface="var(--inter)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prstClr val="black"/>
                </a:solidFill>
                <a:latin typeface="var(--inter)"/>
              </a:rPr>
              <a:t>Информатика</a:t>
            </a:r>
            <a:r>
              <a:rPr lang="ru-RU" sz="2800" i="1" dirty="0">
                <a:solidFill>
                  <a:prstClr val="black"/>
                </a:solidFill>
                <a:latin typeface="var(--inter)"/>
              </a:rPr>
              <a:t>, обществознание, история, иностранные языки</a:t>
            </a:r>
            <a:r>
              <a:rPr lang="ru-RU" sz="2800" dirty="0">
                <a:solidFill>
                  <a:prstClr val="black"/>
                </a:solidFill>
                <a:latin typeface="__Inter_5498f1"/>
              </a:rPr>
              <a:t>: использование дополнительных материалов не предусмотрено.</a:t>
            </a:r>
          </a:p>
          <a:p>
            <a:pPr marL="342900" lvl="0" indent="-342900" defTabSz="9144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6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2894</TotalTime>
  <Words>964</Words>
  <Application>Microsoft Office PowerPoint</Application>
  <PresentationFormat>Экран (4:3)</PresentationFormat>
  <Paragraphs>157</Paragraphs>
  <Slides>21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Минимальные первичные баллы  ОГЭ-2024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Телефон горячей линии ГИА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Простой пользователь</dc:creator>
  <cp:lastModifiedBy>завуч</cp:lastModifiedBy>
  <cp:revision>403</cp:revision>
  <cp:lastPrinted>2019-05-17T04:10:03Z</cp:lastPrinted>
  <dcterms:created xsi:type="dcterms:W3CDTF">2016-05-11T08:10:18Z</dcterms:created>
  <dcterms:modified xsi:type="dcterms:W3CDTF">2024-04-25T10:38:46Z</dcterms:modified>
</cp:coreProperties>
</file>